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5"/>
  </p:notesMasterIdLst>
  <p:sldIdLst>
    <p:sldId id="256" r:id="rId2"/>
    <p:sldId id="257" r:id="rId3"/>
    <p:sldId id="258" r:id="rId4"/>
    <p:sldId id="260" r:id="rId5"/>
    <p:sldId id="290" r:id="rId6"/>
    <p:sldId id="259" r:id="rId7"/>
    <p:sldId id="293" r:id="rId8"/>
    <p:sldId id="294" r:id="rId9"/>
    <p:sldId id="261" r:id="rId10"/>
    <p:sldId id="291" r:id="rId11"/>
    <p:sldId id="292" r:id="rId12"/>
    <p:sldId id="262" r:id="rId13"/>
    <p:sldId id="263" r:id="rId14"/>
    <p:sldId id="264" r:id="rId15"/>
    <p:sldId id="295" r:id="rId16"/>
    <p:sldId id="296" r:id="rId17"/>
    <p:sldId id="297" r:id="rId18"/>
    <p:sldId id="265" r:id="rId19"/>
    <p:sldId id="266" r:id="rId20"/>
    <p:sldId id="298" r:id="rId21"/>
    <p:sldId id="267" r:id="rId22"/>
    <p:sldId id="268" r:id="rId23"/>
    <p:sldId id="269" r:id="rId24"/>
    <p:sldId id="270" r:id="rId25"/>
    <p:sldId id="299" r:id="rId26"/>
    <p:sldId id="300" r:id="rId27"/>
    <p:sldId id="271" r:id="rId28"/>
    <p:sldId id="272" r:id="rId29"/>
    <p:sldId id="273" r:id="rId30"/>
    <p:sldId id="275" r:id="rId31"/>
    <p:sldId id="276" r:id="rId32"/>
    <p:sldId id="277" r:id="rId33"/>
    <p:sldId id="278" r:id="rId34"/>
    <p:sldId id="279" r:id="rId35"/>
    <p:sldId id="280" r:id="rId36"/>
    <p:sldId id="281" r:id="rId37"/>
    <p:sldId id="282" r:id="rId38"/>
    <p:sldId id="283" r:id="rId39"/>
    <p:sldId id="284" r:id="rId40"/>
    <p:sldId id="286" r:id="rId41"/>
    <p:sldId id="287" r:id="rId42"/>
    <p:sldId id="289" r:id="rId43"/>
    <p:sldId id="28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84" autoAdjust="0"/>
  </p:normalViewPr>
  <p:slideViewPr>
    <p:cSldViewPr snapToGrid="0">
      <p:cViewPr varScale="1">
        <p:scale>
          <a:sx n="97" d="100"/>
          <a:sy n="97" d="100"/>
        </p:scale>
        <p:origin x="11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CDA51-1771-4A0F-A6E1-914D23FA0FE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C73FB72-4AFE-4DC1-A8F5-046E00F70EB9}">
      <dgm:prSet/>
      <dgm:spPr/>
      <dgm:t>
        <a:bodyPr/>
        <a:lstStyle/>
        <a:p>
          <a:pPr>
            <a:lnSpc>
              <a:spcPct val="100000"/>
            </a:lnSpc>
          </a:pPr>
          <a:r>
            <a:rPr lang="en-US" dirty="0">
              <a:solidFill>
                <a:schemeClr val="bg1"/>
              </a:solidFill>
            </a:rPr>
            <a:t>1.Microservices &amp; Networking</a:t>
          </a:r>
        </a:p>
      </dgm:t>
    </dgm:pt>
    <dgm:pt modelId="{5AE26B2B-53E3-4C80-B836-31B1288C960A}" type="parTrans" cxnId="{FB57D356-AB84-4DA1-915E-F05DB7F5933D}">
      <dgm:prSet/>
      <dgm:spPr/>
      <dgm:t>
        <a:bodyPr/>
        <a:lstStyle/>
        <a:p>
          <a:endParaRPr lang="en-US"/>
        </a:p>
      </dgm:t>
    </dgm:pt>
    <dgm:pt modelId="{70810850-DD7A-478C-98A2-D6A4D37AA42C}" type="sibTrans" cxnId="{FB57D356-AB84-4DA1-915E-F05DB7F5933D}">
      <dgm:prSet/>
      <dgm:spPr/>
      <dgm:t>
        <a:bodyPr/>
        <a:lstStyle/>
        <a:p>
          <a:pPr>
            <a:lnSpc>
              <a:spcPct val="100000"/>
            </a:lnSpc>
          </a:pPr>
          <a:endParaRPr lang="en-US"/>
        </a:p>
      </dgm:t>
    </dgm:pt>
    <dgm:pt modelId="{C1A52645-D62A-4F1C-AD73-D340C93F7395}">
      <dgm:prSet/>
      <dgm:spPr/>
      <dgm:t>
        <a:bodyPr/>
        <a:lstStyle/>
        <a:p>
          <a:pPr>
            <a:lnSpc>
              <a:spcPct val="100000"/>
            </a:lnSpc>
          </a:pPr>
          <a:r>
            <a:rPr lang="en-US" dirty="0">
              <a:solidFill>
                <a:schemeClr val="bg1"/>
              </a:solidFill>
            </a:rPr>
            <a:t>2.Proxies &amp; Load Balancing</a:t>
          </a:r>
        </a:p>
      </dgm:t>
    </dgm:pt>
    <dgm:pt modelId="{B06E7A8D-1431-4EA5-8562-D57EB46D35BE}" type="parTrans" cxnId="{7D9F0843-3DAC-45E4-8005-519293F67C27}">
      <dgm:prSet/>
      <dgm:spPr/>
      <dgm:t>
        <a:bodyPr/>
        <a:lstStyle/>
        <a:p>
          <a:endParaRPr lang="en-US"/>
        </a:p>
      </dgm:t>
    </dgm:pt>
    <dgm:pt modelId="{5AE82D1B-3727-4770-99D6-8FC6706FF22C}" type="sibTrans" cxnId="{7D9F0843-3DAC-45E4-8005-519293F67C27}">
      <dgm:prSet/>
      <dgm:spPr/>
      <dgm:t>
        <a:bodyPr/>
        <a:lstStyle/>
        <a:p>
          <a:pPr>
            <a:lnSpc>
              <a:spcPct val="100000"/>
            </a:lnSpc>
          </a:pPr>
          <a:endParaRPr lang="en-US"/>
        </a:p>
      </dgm:t>
    </dgm:pt>
    <dgm:pt modelId="{5A8833B8-F54B-4E9D-BD61-47EE9BB6C064}">
      <dgm:prSet/>
      <dgm:spPr/>
      <dgm:t>
        <a:bodyPr/>
        <a:lstStyle/>
        <a:p>
          <a:pPr>
            <a:lnSpc>
              <a:spcPct val="100000"/>
            </a:lnSpc>
          </a:pPr>
          <a:r>
            <a:rPr lang="en-US" dirty="0">
              <a:solidFill>
                <a:schemeClr val="bg1"/>
              </a:solidFill>
            </a:rPr>
            <a:t>3.Envoy-Specific Concepts</a:t>
          </a:r>
        </a:p>
      </dgm:t>
    </dgm:pt>
    <dgm:pt modelId="{CF73AF65-B6E3-4FC7-972A-19007950F2DA}" type="parTrans" cxnId="{47828E69-A2A5-4BC4-9B24-E24A83C21F9F}">
      <dgm:prSet/>
      <dgm:spPr/>
      <dgm:t>
        <a:bodyPr/>
        <a:lstStyle/>
        <a:p>
          <a:endParaRPr lang="en-US"/>
        </a:p>
      </dgm:t>
    </dgm:pt>
    <dgm:pt modelId="{38500519-E394-48B3-9BEE-EFA9139E320E}" type="sibTrans" cxnId="{47828E69-A2A5-4BC4-9B24-E24A83C21F9F}">
      <dgm:prSet/>
      <dgm:spPr/>
      <dgm:t>
        <a:bodyPr/>
        <a:lstStyle/>
        <a:p>
          <a:pPr>
            <a:lnSpc>
              <a:spcPct val="100000"/>
            </a:lnSpc>
          </a:pPr>
          <a:endParaRPr lang="en-US"/>
        </a:p>
      </dgm:t>
    </dgm:pt>
    <dgm:pt modelId="{7569F38E-8434-4AAD-AB3E-753A2322894F}">
      <dgm:prSet/>
      <dgm:spPr/>
      <dgm:t>
        <a:bodyPr/>
        <a:lstStyle/>
        <a:p>
          <a:pPr>
            <a:lnSpc>
              <a:spcPct val="100000"/>
            </a:lnSpc>
          </a:pPr>
          <a:r>
            <a:rPr lang="en-US" dirty="0">
              <a:solidFill>
                <a:schemeClr val="bg1"/>
              </a:solidFill>
            </a:rPr>
            <a:t>4.Security</a:t>
          </a:r>
        </a:p>
      </dgm:t>
    </dgm:pt>
    <dgm:pt modelId="{17E3D8B0-CA14-463A-9D4D-5C7F32BC9B95}" type="parTrans" cxnId="{7987CF0F-37DC-4D7E-9EB2-08E57EC30EF1}">
      <dgm:prSet/>
      <dgm:spPr/>
      <dgm:t>
        <a:bodyPr/>
        <a:lstStyle/>
        <a:p>
          <a:endParaRPr lang="en-US"/>
        </a:p>
      </dgm:t>
    </dgm:pt>
    <dgm:pt modelId="{CEFB4BD9-76FC-4D74-B7F0-870F66469563}" type="sibTrans" cxnId="{7987CF0F-37DC-4D7E-9EB2-08E57EC30EF1}">
      <dgm:prSet/>
      <dgm:spPr/>
      <dgm:t>
        <a:bodyPr/>
        <a:lstStyle/>
        <a:p>
          <a:pPr>
            <a:lnSpc>
              <a:spcPct val="100000"/>
            </a:lnSpc>
          </a:pPr>
          <a:endParaRPr lang="en-US"/>
        </a:p>
      </dgm:t>
    </dgm:pt>
    <dgm:pt modelId="{AA6967AC-F034-47A5-84DD-F47072E493EF}">
      <dgm:prSet/>
      <dgm:spPr/>
      <dgm:t>
        <a:bodyPr/>
        <a:lstStyle/>
        <a:p>
          <a:pPr>
            <a:lnSpc>
              <a:spcPct val="100000"/>
            </a:lnSpc>
          </a:pPr>
          <a:r>
            <a:rPr lang="en-US" dirty="0">
              <a:solidFill>
                <a:schemeClr val="bg1"/>
              </a:solidFill>
            </a:rPr>
            <a:t>5. Configuration &amp; Deployment</a:t>
          </a:r>
        </a:p>
      </dgm:t>
    </dgm:pt>
    <dgm:pt modelId="{909F3CD5-683A-4FD7-9F60-96344458F50D}" type="parTrans" cxnId="{118E67D3-0C99-4F67-951B-95C7C61E1802}">
      <dgm:prSet/>
      <dgm:spPr/>
      <dgm:t>
        <a:bodyPr/>
        <a:lstStyle/>
        <a:p>
          <a:endParaRPr lang="en-US"/>
        </a:p>
      </dgm:t>
    </dgm:pt>
    <dgm:pt modelId="{915EBB77-0CFF-4016-822D-8307A8C8E4FA}" type="sibTrans" cxnId="{118E67D3-0C99-4F67-951B-95C7C61E1802}">
      <dgm:prSet/>
      <dgm:spPr/>
      <dgm:t>
        <a:bodyPr/>
        <a:lstStyle/>
        <a:p>
          <a:pPr>
            <a:lnSpc>
              <a:spcPct val="100000"/>
            </a:lnSpc>
          </a:pPr>
          <a:endParaRPr lang="en-US"/>
        </a:p>
      </dgm:t>
    </dgm:pt>
    <dgm:pt modelId="{1C1850CA-0014-49FC-91F4-571682C34403}">
      <dgm:prSet/>
      <dgm:spPr/>
      <dgm:t>
        <a:bodyPr/>
        <a:lstStyle/>
        <a:p>
          <a:pPr>
            <a:lnSpc>
              <a:spcPct val="100000"/>
            </a:lnSpc>
          </a:pPr>
          <a:r>
            <a:rPr lang="en-US" dirty="0">
              <a:solidFill>
                <a:schemeClr val="bg1"/>
              </a:solidFill>
            </a:rPr>
            <a:t>6. Performance &amp; Optimization</a:t>
          </a:r>
        </a:p>
      </dgm:t>
    </dgm:pt>
    <dgm:pt modelId="{FA874EDB-658D-4084-918A-F7C54EFFBCC0}" type="parTrans" cxnId="{94C3BBFB-8B24-4C41-87F6-B1A9A1C8CA43}">
      <dgm:prSet/>
      <dgm:spPr/>
      <dgm:t>
        <a:bodyPr/>
        <a:lstStyle/>
        <a:p>
          <a:endParaRPr lang="en-US"/>
        </a:p>
      </dgm:t>
    </dgm:pt>
    <dgm:pt modelId="{B1506AAA-EF06-4460-9C7F-4BCC557676DF}" type="sibTrans" cxnId="{94C3BBFB-8B24-4C41-87F6-B1A9A1C8CA43}">
      <dgm:prSet/>
      <dgm:spPr/>
      <dgm:t>
        <a:bodyPr/>
        <a:lstStyle/>
        <a:p>
          <a:endParaRPr lang="en-US"/>
        </a:p>
      </dgm:t>
    </dgm:pt>
    <dgm:pt modelId="{7B98644B-E400-4FE5-A291-674AF61239C0}" type="pres">
      <dgm:prSet presAssocID="{50CCDA51-1771-4A0F-A6E1-914D23FA0FE5}" presName="root" presStyleCnt="0">
        <dgm:presLayoutVars>
          <dgm:dir/>
          <dgm:resizeHandles val="exact"/>
        </dgm:presLayoutVars>
      </dgm:prSet>
      <dgm:spPr/>
    </dgm:pt>
    <dgm:pt modelId="{113A2C82-AAA4-48DA-8FFA-BB2ACA9776E5}" type="pres">
      <dgm:prSet presAssocID="{50CCDA51-1771-4A0F-A6E1-914D23FA0FE5}" presName="container" presStyleCnt="0">
        <dgm:presLayoutVars>
          <dgm:dir/>
          <dgm:resizeHandles val="exact"/>
        </dgm:presLayoutVars>
      </dgm:prSet>
      <dgm:spPr/>
    </dgm:pt>
    <dgm:pt modelId="{5890DAFB-C5C1-4429-9847-3F8B0405EB83}" type="pres">
      <dgm:prSet presAssocID="{1C73FB72-4AFE-4DC1-A8F5-046E00F70EB9}" presName="compNode" presStyleCnt="0"/>
      <dgm:spPr/>
    </dgm:pt>
    <dgm:pt modelId="{F2AF7177-6830-48D7-85F7-B141577566F7}" type="pres">
      <dgm:prSet presAssocID="{1C73FB72-4AFE-4DC1-A8F5-046E00F70EB9}" presName="iconBgRect" presStyleLbl="bgShp" presStyleIdx="0" presStyleCnt="6"/>
      <dgm:spPr/>
    </dgm:pt>
    <dgm:pt modelId="{0A250441-4D95-4BC1-B535-37CB2D471AC8}" type="pres">
      <dgm:prSet presAssocID="{1C73FB72-4AFE-4DC1-A8F5-046E00F70EB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ial Network"/>
        </a:ext>
      </dgm:extLst>
    </dgm:pt>
    <dgm:pt modelId="{0B2D9C26-82C7-4A62-8222-D7DC75C31A48}" type="pres">
      <dgm:prSet presAssocID="{1C73FB72-4AFE-4DC1-A8F5-046E00F70EB9}" presName="spaceRect" presStyleCnt="0"/>
      <dgm:spPr/>
    </dgm:pt>
    <dgm:pt modelId="{6B2D8505-8580-4A90-A420-E41BF1690866}" type="pres">
      <dgm:prSet presAssocID="{1C73FB72-4AFE-4DC1-A8F5-046E00F70EB9}" presName="textRect" presStyleLbl="revTx" presStyleIdx="0" presStyleCnt="6">
        <dgm:presLayoutVars>
          <dgm:chMax val="1"/>
          <dgm:chPref val="1"/>
        </dgm:presLayoutVars>
      </dgm:prSet>
      <dgm:spPr/>
    </dgm:pt>
    <dgm:pt modelId="{2C46C3C0-490E-42E7-A248-07F16D9788C5}" type="pres">
      <dgm:prSet presAssocID="{70810850-DD7A-478C-98A2-D6A4D37AA42C}" presName="sibTrans" presStyleLbl="sibTrans2D1" presStyleIdx="0" presStyleCnt="0"/>
      <dgm:spPr/>
    </dgm:pt>
    <dgm:pt modelId="{57803261-12B7-48F2-B913-57D940E03B5D}" type="pres">
      <dgm:prSet presAssocID="{C1A52645-D62A-4F1C-AD73-D340C93F7395}" presName="compNode" presStyleCnt="0"/>
      <dgm:spPr/>
    </dgm:pt>
    <dgm:pt modelId="{F83847E7-B980-41B7-B74B-EE847AABBFF0}" type="pres">
      <dgm:prSet presAssocID="{C1A52645-D62A-4F1C-AD73-D340C93F7395}" presName="iconBgRect" presStyleLbl="bgShp" presStyleIdx="1" presStyleCnt="6"/>
      <dgm:spPr/>
    </dgm:pt>
    <dgm:pt modelId="{D2B7B412-C267-42AB-A1B8-322CD67B2D9E}" type="pres">
      <dgm:prSet presAssocID="{C1A52645-D62A-4F1C-AD73-D340C93F739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B144989D-9481-4780-A264-5DB7840CDC0C}" type="pres">
      <dgm:prSet presAssocID="{C1A52645-D62A-4F1C-AD73-D340C93F7395}" presName="spaceRect" presStyleCnt="0"/>
      <dgm:spPr/>
    </dgm:pt>
    <dgm:pt modelId="{63F6476D-36A3-49B2-94FE-0024BA633661}" type="pres">
      <dgm:prSet presAssocID="{C1A52645-D62A-4F1C-AD73-D340C93F7395}" presName="textRect" presStyleLbl="revTx" presStyleIdx="1" presStyleCnt="6">
        <dgm:presLayoutVars>
          <dgm:chMax val="1"/>
          <dgm:chPref val="1"/>
        </dgm:presLayoutVars>
      </dgm:prSet>
      <dgm:spPr/>
    </dgm:pt>
    <dgm:pt modelId="{650B653F-7FBB-4008-AAC0-63E20506E4E4}" type="pres">
      <dgm:prSet presAssocID="{5AE82D1B-3727-4770-99D6-8FC6706FF22C}" presName="sibTrans" presStyleLbl="sibTrans2D1" presStyleIdx="0" presStyleCnt="0"/>
      <dgm:spPr/>
    </dgm:pt>
    <dgm:pt modelId="{9DDB24E1-EE2E-4CDD-98EE-C2322C955388}" type="pres">
      <dgm:prSet presAssocID="{5A8833B8-F54B-4E9D-BD61-47EE9BB6C064}" presName="compNode" presStyleCnt="0"/>
      <dgm:spPr/>
    </dgm:pt>
    <dgm:pt modelId="{4FB9B418-70D4-436F-8FCE-9C3E25BBFA6B}" type="pres">
      <dgm:prSet presAssocID="{5A8833B8-F54B-4E9D-BD61-47EE9BB6C064}" presName="iconBgRect" presStyleLbl="bgShp" presStyleIdx="2" presStyleCnt="6"/>
      <dgm:spPr/>
    </dgm:pt>
    <dgm:pt modelId="{5962A49C-B960-47E2-805B-AABF0E3765C3}" type="pres">
      <dgm:prSet presAssocID="{5A8833B8-F54B-4E9D-BD61-47EE9BB6C06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ptain"/>
        </a:ext>
      </dgm:extLst>
    </dgm:pt>
    <dgm:pt modelId="{C44E85B2-0ABE-49EF-9A14-D82C37143DA2}" type="pres">
      <dgm:prSet presAssocID="{5A8833B8-F54B-4E9D-BD61-47EE9BB6C064}" presName="spaceRect" presStyleCnt="0"/>
      <dgm:spPr/>
    </dgm:pt>
    <dgm:pt modelId="{B85481C1-D281-4CC8-92A3-01F4B8719DC8}" type="pres">
      <dgm:prSet presAssocID="{5A8833B8-F54B-4E9D-BD61-47EE9BB6C064}" presName="textRect" presStyleLbl="revTx" presStyleIdx="2" presStyleCnt="6">
        <dgm:presLayoutVars>
          <dgm:chMax val="1"/>
          <dgm:chPref val="1"/>
        </dgm:presLayoutVars>
      </dgm:prSet>
      <dgm:spPr/>
    </dgm:pt>
    <dgm:pt modelId="{B3B6B077-8CF0-4E70-83F7-EF0409296386}" type="pres">
      <dgm:prSet presAssocID="{38500519-E394-48B3-9BEE-EFA9139E320E}" presName="sibTrans" presStyleLbl="sibTrans2D1" presStyleIdx="0" presStyleCnt="0"/>
      <dgm:spPr/>
    </dgm:pt>
    <dgm:pt modelId="{84BED903-C9C7-4757-B07F-FCDA07115468}" type="pres">
      <dgm:prSet presAssocID="{7569F38E-8434-4AAD-AB3E-753A2322894F}" presName="compNode" presStyleCnt="0"/>
      <dgm:spPr/>
    </dgm:pt>
    <dgm:pt modelId="{3D564D07-1664-42E4-9A5B-9A1783299EC7}" type="pres">
      <dgm:prSet presAssocID="{7569F38E-8434-4AAD-AB3E-753A2322894F}" presName="iconBgRect" presStyleLbl="bgShp" presStyleIdx="3" presStyleCnt="6"/>
      <dgm:spPr/>
    </dgm:pt>
    <dgm:pt modelId="{1213BE8A-F6B4-4461-A426-198E7C5DD9ED}" type="pres">
      <dgm:prSet presAssocID="{7569F38E-8434-4AAD-AB3E-753A2322894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27130941-6B94-40D6-8CD2-886D61B705AF}" type="pres">
      <dgm:prSet presAssocID="{7569F38E-8434-4AAD-AB3E-753A2322894F}" presName="spaceRect" presStyleCnt="0"/>
      <dgm:spPr/>
    </dgm:pt>
    <dgm:pt modelId="{1FABEA3A-2121-4B8A-83AD-6D70EB645D53}" type="pres">
      <dgm:prSet presAssocID="{7569F38E-8434-4AAD-AB3E-753A2322894F}" presName="textRect" presStyleLbl="revTx" presStyleIdx="3" presStyleCnt="6">
        <dgm:presLayoutVars>
          <dgm:chMax val="1"/>
          <dgm:chPref val="1"/>
        </dgm:presLayoutVars>
      </dgm:prSet>
      <dgm:spPr/>
    </dgm:pt>
    <dgm:pt modelId="{82A1B248-5305-46E7-B4C2-E67D185BD113}" type="pres">
      <dgm:prSet presAssocID="{CEFB4BD9-76FC-4D74-B7F0-870F66469563}" presName="sibTrans" presStyleLbl="sibTrans2D1" presStyleIdx="0" presStyleCnt="0"/>
      <dgm:spPr/>
    </dgm:pt>
    <dgm:pt modelId="{008032D3-E037-4DCD-A63E-84E391E1E31C}" type="pres">
      <dgm:prSet presAssocID="{AA6967AC-F034-47A5-84DD-F47072E493EF}" presName="compNode" presStyleCnt="0"/>
      <dgm:spPr/>
    </dgm:pt>
    <dgm:pt modelId="{A012819F-2BE8-444F-A8EF-62E68712DF98}" type="pres">
      <dgm:prSet presAssocID="{AA6967AC-F034-47A5-84DD-F47072E493EF}" presName="iconBgRect" presStyleLbl="bgShp" presStyleIdx="4" presStyleCnt="6"/>
      <dgm:spPr/>
    </dgm:pt>
    <dgm:pt modelId="{1F3288EC-8A7A-4CFA-8C5B-10712BEC0C6B}" type="pres">
      <dgm:prSet presAssocID="{AA6967AC-F034-47A5-84DD-F47072E493E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D3BDE58A-425B-4FEF-B202-F810F0B2789B}" type="pres">
      <dgm:prSet presAssocID="{AA6967AC-F034-47A5-84DD-F47072E493EF}" presName="spaceRect" presStyleCnt="0"/>
      <dgm:spPr/>
    </dgm:pt>
    <dgm:pt modelId="{B35BA20C-450F-4BEF-A1A8-D479C1C8B505}" type="pres">
      <dgm:prSet presAssocID="{AA6967AC-F034-47A5-84DD-F47072E493EF}" presName="textRect" presStyleLbl="revTx" presStyleIdx="4" presStyleCnt="6">
        <dgm:presLayoutVars>
          <dgm:chMax val="1"/>
          <dgm:chPref val="1"/>
        </dgm:presLayoutVars>
      </dgm:prSet>
      <dgm:spPr/>
    </dgm:pt>
    <dgm:pt modelId="{D9397A8D-4865-4D05-A096-324590337F3A}" type="pres">
      <dgm:prSet presAssocID="{915EBB77-0CFF-4016-822D-8307A8C8E4FA}" presName="sibTrans" presStyleLbl="sibTrans2D1" presStyleIdx="0" presStyleCnt="0"/>
      <dgm:spPr/>
    </dgm:pt>
    <dgm:pt modelId="{3EC5F641-C0F4-4514-9BB9-C966905DCA49}" type="pres">
      <dgm:prSet presAssocID="{1C1850CA-0014-49FC-91F4-571682C34403}" presName="compNode" presStyleCnt="0"/>
      <dgm:spPr/>
    </dgm:pt>
    <dgm:pt modelId="{0ECDBF1E-FF39-481E-BCB6-C6A8DD91BC6B}" type="pres">
      <dgm:prSet presAssocID="{1C1850CA-0014-49FC-91F4-571682C34403}" presName="iconBgRect" presStyleLbl="bgShp" presStyleIdx="5" presStyleCnt="6"/>
      <dgm:spPr/>
    </dgm:pt>
    <dgm:pt modelId="{F2AF4A61-4DCA-4A3E-992B-66F6F285797B}" type="pres">
      <dgm:prSet presAssocID="{1C1850CA-0014-49FC-91F4-571682C3440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ining Tools"/>
        </a:ext>
      </dgm:extLst>
    </dgm:pt>
    <dgm:pt modelId="{9ACF8A3F-DB00-4B6B-986F-3137964114F5}" type="pres">
      <dgm:prSet presAssocID="{1C1850CA-0014-49FC-91F4-571682C34403}" presName="spaceRect" presStyleCnt="0"/>
      <dgm:spPr/>
    </dgm:pt>
    <dgm:pt modelId="{C0BB7715-4CCA-4984-BA67-22D84F326E6F}" type="pres">
      <dgm:prSet presAssocID="{1C1850CA-0014-49FC-91F4-571682C34403}" presName="textRect" presStyleLbl="revTx" presStyleIdx="5" presStyleCnt="6">
        <dgm:presLayoutVars>
          <dgm:chMax val="1"/>
          <dgm:chPref val="1"/>
        </dgm:presLayoutVars>
      </dgm:prSet>
      <dgm:spPr/>
    </dgm:pt>
  </dgm:ptLst>
  <dgm:cxnLst>
    <dgm:cxn modelId="{7987CF0F-37DC-4D7E-9EB2-08E57EC30EF1}" srcId="{50CCDA51-1771-4A0F-A6E1-914D23FA0FE5}" destId="{7569F38E-8434-4AAD-AB3E-753A2322894F}" srcOrd="3" destOrd="0" parTransId="{17E3D8B0-CA14-463A-9D4D-5C7F32BC9B95}" sibTransId="{CEFB4BD9-76FC-4D74-B7F0-870F66469563}"/>
    <dgm:cxn modelId="{2DC10C15-8BDF-43F6-95C5-DDE475F636B8}" type="presOf" srcId="{5A8833B8-F54B-4E9D-BD61-47EE9BB6C064}" destId="{B85481C1-D281-4CC8-92A3-01F4B8719DC8}" srcOrd="0" destOrd="0" presId="urn:microsoft.com/office/officeart/2018/2/layout/IconCircleList"/>
    <dgm:cxn modelId="{B57DEF1E-CD18-4ED0-B1A6-6334800D97C9}" type="presOf" srcId="{1C73FB72-4AFE-4DC1-A8F5-046E00F70EB9}" destId="{6B2D8505-8580-4A90-A420-E41BF1690866}" srcOrd="0" destOrd="0" presId="urn:microsoft.com/office/officeart/2018/2/layout/IconCircleList"/>
    <dgm:cxn modelId="{FC959D24-9BBD-4A42-9D43-58A4CF4B9F75}" type="presOf" srcId="{7569F38E-8434-4AAD-AB3E-753A2322894F}" destId="{1FABEA3A-2121-4B8A-83AD-6D70EB645D53}" srcOrd="0" destOrd="0" presId="urn:microsoft.com/office/officeart/2018/2/layout/IconCircleList"/>
    <dgm:cxn modelId="{11E5DA38-E6CE-4AFD-B85D-8A0165274C41}" type="presOf" srcId="{1C1850CA-0014-49FC-91F4-571682C34403}" destId="{C0BB7715-4CCA-4984-BA67-22D84F326E6F}" srcOrd="0" destOrd="0" presId="urn:microsoft.com/office/officeart/2018/2/layout/IconCircleList"/>
    <dgm:cxn modelId="{6B9EF538-1D1C-4C60-869A-C53537495BBE}" type="presOf" srcId="{C1A52645-D62A-4F1C-AD73-D340C93F7395}" destId="{63F6476D-36A3-49B2-94FE-0024BA633661}" srcOrd="0" destOrd="0" presId="urn:microsoft.com/office/officeart/2018/2/layout/IconCircleList"/>
    <dgm:cxn modelId="{8A9B543A-DBBB-4FD6-A57D-7FC3E75AA2A6}" type="presOf" srcId="{38500519-E394-48B3-9BEE-EFA9139E320E}" destId="{B3B6B077-8CF0-4E70-83F7-EF0409296386}" srcOrd="0" destOrd="0" presId="urn:microsoft.com/office/officeart/2018/2/layout/IconCircleList"/>
    <dgm:cxn modelId="{7D9F0843-3DAC-45E4-8005-519293F67C27}" srcId="{50CCDA51-1771-4A0F-A6E1-914D23FA0FE5}" destId="{C1A52645-D62A-4F1C-AD73-D340C93F7395}" srcOrd="1" destOrd="0" parTransId="{B06E7A8D-1431-4EA5-8562-D57EB46D35BE}" sibTransId="{5AE82D1B-3727-4770-99D6-8FC6706FF22C}"/>
    <dgm:cxn modelId="{47828E69-A2A5-4BC4-9B24-E24A83C21F9F}" srcId="{50CCDA51-1771-4A0F-A6E1-914D23FA0FE5}" destId="{5A8833B8-F54B-4E9D-BD61-47EE9BB6C064}" srcOrd="2" destOrd="0" parTransId="{CF73AF65-B6E3-4FC7-972A-19007950F2DA}" sibTransId="{38500519-E394-48B3-9BEE-EFA9139E320E}"/>
    <dgm:cxn modelId="{FB57D356-AB84-4DA1-915E-F05DB7F5933D}" srcId="{50CCDA51-1771-4A0F-A6E1-914D23FA0FE5}" destId="{1C73FB72-4AFE-4DC1-A8F5-046E00F70EB9}" srcOrd="0" destOrd="0" parTransId="{5AE26B2B-53E3-4C80-B836-31B1288C960A}" sibTransId="{70810850-DD7A-478C-98A2-D6A4D37AA42C}"/>
    <dgm:cxn modelId="{036DB684-5218-4076-A6D9-8E1F4B49A5A0}" type="presOf" srcId="{CEFB4BD9-76FC-4D74-B7F0-870F66469563}" destId="{82A1B248-5305-46E7-B4C2-E67D185BD113}" srcOrd="0" destOrd="0" presId="urn:microsoft.com/office/officeart/2018/2/layout/IconCircleList"/>
    <dgm:cxn modelId="{997539CE-B14C-4F31-A164-F4CE85AD1579}" type="presOf" srcId="{AA6967AC-F034-47A5-84DD-F47072E493EF}" destId="{B35BA20C-450F-4BEF-A1A8-D479C1C8B505}" srcOrd="0" destOrd="0" presId="urn:microsoft.com/office/officeart/2018/2/layout/IconCircleList"/>
    <dgm:cxn modelId="{118E67D3-0C99-4F67-951B-95C7C61E1802}" srcId="{50CCDA51-1771-4A0F-A6E1-914D23FA0FE5}" destId="{AA6967AC-F034-47A5-84DD-F47072E493EF}" srcOrd="4" destOrd="0" parTransId="{909F3CD5-683A-4FD7-9F60-96344458F50D}" sibTransId="{915EBB77-0CFF-4016-822D-8307A8C8E4FA}"/>
    <dgm:cxn modelId="{733AACD5-CA35-479E-B9F7-A60B98222250}" type="presOf" srcId="{5AE82D1B-3727-4770-99D6-8FC6706FF22C}" destId="{650B653F-7FBB-4008-AAC0-63E20506E4E4}" srcOrd="0" destOrd="0" presId="urn:microsoft.com/office/officeart/2018/2/layout/IconCircleList"/>
    <dgm:cxn modelId="{628105E4-3DB4-45A8-8E7A-8DF4F1EC88D0}" type="presOf" srcId="{50CCDA51-1771-4A0F-A6E1-914D23FA0FE5}" destId="{7B98644B-E400-4FE5-A291-674AF61239C0}" srcOrd="0" destOrd="0" presId="urn:microsoft.com/office/officeart/2018/2/layout/IconCircleList"/>
    <dgm:cxn modelId="{9DBCE5E6-994A-4A6D-9549-635A0AA1FF87}" type="presOf" srcId="{70810850-DD7A-478C-98A2-D6A4D37AA42C}" destId="{2C46C3C0-490E-42E7-A248-07F16D9788C5}" srcOrd="0" destOrd="0" presId="urn:microsoft.com/office/officeart/2018/2/layout/IconCircleList"/>
    <dgm:cxn modelId="{F77248E9-E13A-4056-A5C9-8FB180BDDD89}" type="presOf" srcId="{915EBB77-0CFF-4016-822D-8307A8C8E4FA}" destId="{D9397A8D-4865-4D05-A096-324590337F3A}" srcOrd="0" destOrd="0" presId="urn:microsoft.com/office/officeart/2018/2/layout/IconCircleList"/>
    <dgm:cxn modelId="{94C3BBFB-8B24-4C41-87F6-B1A9A1C8CA43}" srcId="{50CCDA51-1771-4A0F-A6E1-914D23FA0FE5}" destId="{1C1850CA-0014-49FC-91F4-571682C34403}" srcOrd="5" destOrd="0" parTransId="{FA874EDB-658D-4084-918A-F7C54EFFBCC0}" sibTransId="{B1506AAA-EF06-4460-9C7F-4BCC557676DF}"/>
    <dgm:cxn modelId="{666BC320-D80C-4A16-89F2-F843276116FD}" type="presParOf" srcId="{7B98644B-E400-4FE5-A291-674AF61239C0}" destId="{113A2C82-AAA4-48DA-8FFA-BB2ACA9776E5}" srcOrd="0" destOrd="0" presId="urn:microsoft.com/office/officeart/2018/2/layout/IconCircleList"/>
    <dgm:cxn modelId="{CCD78AFF-4510-4866-A247-EBCC98533629}" type="presParOf" srcId="{113A2C82-AAA4-48DA-8FFA-BB2ACA9776E5}" destId="{5890DAFB-C5C1-4429-9847-3F8B0405EB83}" srcOrd="0" destOrd="0" presId="urn:microsoft.com/office/officeart/2018/2/layout/IconCircleList"/>
    <dgm:cxn modelId="{6EA97196-3E46-4D95-B456-CBB43CC185C9}" type="presParOf" srcId="{5890DAFB-C5C1-4429-9847-3F8B0405EB83}" destId="{F2AF7177-6830-48D7-85F7-B141577566F7}" srcOrd="0" destOrd="0" presId="urn:microsoft.com/office/officeart/2018/2/layout/IconCircleList"/>
    <dgm:cxn modelId="{A4D57AA2-F7D5-42F5-BD9A-36BF567168A8}" type="presParOf" srcId="{5890DAFB-C5C1-4429-9847-3F8B0405EB83}" destId="{0A250441-4D95-4BC1-B535-37CB2D471AC8}" srcOrd="1" destOrd="0" presId="urn:microsoft.com/office/officeart/2018/2/layout/IconCircleList"/>
    <dgm:cxn modelId="{B12F9F69-9CBC-42D5-AF89-0FF6A8A13636}" type="presParOf" srcId="{5890DAFB-C5C1-4429-9847-3F8B0405EB83}" destId="{0B2D9C26-82C7-4A62-8222-D7DC75C31A48}" srcOrd="2" destOrd="0" presId="urn:microsoft.com/office/officeart/2018/2/layout/IconCircleList"/>
    <dgm:cxn modelId="{939CF6FE-5A6A-46DD-99E9-948B9DAB77B4}" type="presParOf" srcId="{5890DAFB-C5C1-4429-9847-3F8B0405EB83}" destId="{6B2D8505-8580-4A90-A420-E41BF1690866}" srcOrd="3" destOrd="0" presId="urn:microsoft.com/office/officeart/2018/2/layout/IconCircleList"/>
    <dgm:cxn modelId="{D8381FE4-A3B8-4D92-B488-ECF61FA29C6A}" type="presParOf" srcId="{113A2C82-AAA4-48DA-8FFA-BB2ACA9776E5}" destId="{2C46C3C0-490E-42E7-A248-07F16D9788C5}" srcOrd="1" destOrd="0" presId="urn:microsoft.com/office/officeart/2018/2/layout/IconCircleList"/>
    <dgm:cxn modelId="{EF54B504-BAFF-40FB-9405-FDAB27DADB6F}" type="presParOf" srcId="{113A2C82-AAA4-48DA-8FFA-BB2ACA9776E5}" destId="{57803261-12B7-48F2-B913-57D940E03B5D}" srcOrd="2" destOrd="0" presId="urn:microsoft.com/office/officeart/2018/2/layout/IconCircleList"/>
    <dgm:cxn modelId="{F6BC7AEE-BF6D-49D6-9136-9097EC1AB31F}" type="presParOf" srcId="{57803261-12B7-48F2-B913-57D940E03B5D}" destId="{F83847E7-B980-41B7-B74B-EE847AABBFF0}" srcOrd="0" destOrd="0" presId="urn:microsoft.com/office/officeart/2018/2/layout/IconCircleList"/>
    <dgm:cxn modelId="{F88249EE-E707-456D-B591-8B7C85D43CF2}" type="presParOf" srcId="{57803261-12B7-48F2-B913-57D940E03B5D}" destId="{D2B7B412-C267-42AB-A1B8-322CD67B2D9E}" srcOrd="1" destOrd="0" presId="urn:microsoft.com/office/officeart/2018/2/layout/IconCircleList"/>
    <dgm:cxn modelId="{FB8C7F55-6B4E-41AA-8CF9-494B6A9D5BDB}" type="presParOf" srcId="{57803261-12B7-48F2-B913-57D940E03B5D}" destId="{B144989D-9481-4780-A264-5DB7840CDC0C}" srcOrd="2" destOrd="0" presId="urn:microsoft.com/office/officeart/2018/2/layout/IconCircleList"/>
    <dgm:cxn modelId="{EBEC70FC-754B-4729-93B7-B790B430F96A}" type="presParOf" srcId="{57803261-12B7-48F2-B913-57D940E03B5D}" destId="{63F6476D-36A3-49B2-94FE-0024BA633661}" srcOrd="3" destOrd="0" presId="urn:microsoft.com/office/officeart/2018/2/layout/IconCircleList"/>
    <dgm:cxn modelId="{C4E12258-469C-46DC-9421-77FDB7ADC10B}" type="presParOf" srcId="{113A2C82-AAA4-48DA-8FFA-BB2ACA9776E5}" destId="{650B653F-7FBB-4008-AAC0-63E20506E4E4}" srcOrd="3" destOrd="0" presId="urn:microsoft.com/office/officeart/2018/2/layout/IconCircleList"/>
    <dgm:cxn modelId="{06E448F0-F7C1-409D-9EB5-6C5F80B254A3}" type="presParOf" srcId="{113A2C82-AAA4-48DA-8FFA-BB2ACA9776E5}" destId="{9DDB24E1-EE2E-4CDD-98EE-C2322C955388}" srcOrd="4" destOrd="0" presId="urn:microsoft.com/office/officeart/2018/2/layout/IconCircleList"/>
    <dgm:cxn modelId="{B200BCBB-75AC-4A9B-82E3-AC4AD79AF03F}" type="presParOf" srcId="{9DDB24E1-EE2E-4CDD-98EE-C2322C955388}" destId="{4FB9B418-70D4-436F-8FCE-9C3E25BBFA6B}" srcOrd="0" destOrd="0" presId="urn:microsoft.com/office/officeart/2018/2/layout/IconCircleList"/>
    <dgm:cxn modelId="{E22454C8-362B-41DE-B624-36CB5A38AE15}" type="presParOf" srcId="{9DDB24E1-EE2E-4CDD-98EE-C2322C955388}" destId="{5962A49C-B960-47E2-805B-AABF0E3765C3}" srcOrd="1" destOrd="0" presId="urn:microsoft.com/office/officeart/2018/2/layout/IconCircleList"/>
    <dgm:cxn modelId="{4616990B-C0C5-4DC3-A036-1D0B5D7A34DB}" type="presParOf" srcId="{9DDB24E1-EE2E-4CDD-98EE-C2322C955388}" destId="{C44E85B2-0ABE-49EF-9A14-D82C37143DA2}" srcOrd="2" destOrd="0" presId="urn:microsoft.com/office/officeart/2018/2/layout/IconCircleList"/>
    <dgm:cxn modelId="{D7976B3E-B643-459B-8A38-A570C7B6A76F}" type="presParOf" srcId="{9DDB24E1-EE2E-4CDD-98EE-C2322C955388}" destId="{B85481C1-D281-4CC8-92A3-01F4B8719DC8}" srcOrd="3" destOrd="0" presId="urn:microsoft.com/office/officeart/2018/2/layout/IconCircleList"/>
    <dgm:cxn modelId="{6E23E118-5891-4A07-93D4-A92F5C42D5EB}" type="presParOf" srcId="{113A2C82-AAA4-48DA-8FFA-BB2ACA9776E5}" destId="{B3B6B077-8CF0-4E70-83F7-EF0409296386}" srcOrd="5" destOrd="0" presId="urn:microsoft.com/office/officeart/2018/2/layout/IconCircleList"/>
    <dgm:cxn modelId="{5233E80F-F75A-41CA-ABCA-18E69D53A235}" type="presParOf" srcId="{113A2C82-AAA4-48DA-8FFA-BB2ACA9776E5}" destId="{84BED903-C9C7-4757-B07F-FCDA07115468}" srcOrd="6" destOrd="0" presId="urn:microsoft.com/office/officeart/2018/2/layout/IconCircleList"/>
    <dgm:cxn modelId="{593417E8-5C15-4D8F-9259-CFE26679E13F}" type="presParOf" srcId="{84BED903-C9C7-4757-B07F-FCDA07115468}" destId="{3D564D07-1664-42E4-9A5B-9A1783299EC7}" srcOrd="0" destOrd="0" presId="urn:microsoft.com/office/officeart/2018/2/layout/IconCircleList"/>
    <dgm:cxn modelId="{46C7896E-1085-4EC3-9C54-7AAA7A57B9A1}" type="presParOf" srcId="{84BED903-C9C7-4757-B07F-FCDA07115468}" destId="{1213BE8A-F6B4-4461-A426-198E7C5DD9ED}" srcOrd="1" destOrd="0" presId="urn:microsoft.com/office/officeart/2018/2/layout/IconCircleList"/>
    <dgm:cxn modelId="{13BB575C-A53B-435D-A0A5-A69B212068A6}" type="presParOf" srcId="{84BED903-C9C7-4757-B07F-FCDA07115468}" destId="{27130941-6B94-40D6-8CD2-886D61B705AF}" srcOrd="2" destOrd="0" presId="urn:microsoft.com/office/officeart/2018/2/layout/IconCircleList"/>
    <dgm:cxn modelId="{073F7E78-950D-4DD8-87E3-B182DCE37E64}" type="presParOf" srcId="{84BED903-C9C7-4757-B07F-FCDA07115468}" destId="{1FABEA3A-2121-4B8A-83AD-6D70EB645D53}" srcOrd="3" destOrd="0" presId="urn:microsoft.com/office/officeart/2018/2/layout/IconCircleList"/>
    <dgm:cxn modelId="{859ACCB0-DF3D-4B8B-9654-E6D649F75E69}" type="presParOf" srcId="{113A2C82-AAA4-48DA-8FFA-BB2ACA9776E5}" destId="{82A1B248-5305-46E7-B4C2-E67D185BD113}" srcOrd="7" destOrd="0" presId="urn:microsoft.com/office/officeart/2018/2/layout/IconCircleList"/>
    <dgm:cxn modelId="{9BA6B0E6-7793-47D3-803F-0D8B3DF88DD4}" type="presParOf" srcId="{113A2C82-AAA4-48DA-8FFA-BB2ACA9776E5}" destId="{008032D3-E037-4DCD-A63E-84E391E1E31C}" srcOrd="8" destOrd="0" presId="urn:microsoft.com/office/officeart/2018/2/layout/IconCircleList"/>
    <dgm:cxn modelId="{C301A55F-015A-4CB4-BB12-7C93AF2FA1B6}" type="presParOf" srcId="{008032D3-E037-4DCD-A63E-84E391E1E31C}" destId="{A012819F-2BE8-444F-A8EF-62E68712DF98}" srcOrd="0" destOrd="0" presId="urn:microsoft.com/office/officeart/2018/2/layout/IconCircleList"/>
    <dgm:cxn modelId="{B208C0D6-26A8-481C-94A5-DBA580D89018}" type="presParOf" srcId="{008032D3-E037-4DCD-A63E-84E391E1E31C}" destId="{1F3288EC-8A7A-4CFA-8C5B-10712BEC0C6B}" srcOrd="1" destOrd="0" presId="urn:microsoft.com/office/officeart/2018/2/layout/IconCircleList"/>
    <dgm:cxn modelId="{3AA69D52-80D5-4C40-BADB-26555D83E323}" type="presParOf" srcId="{008032D3-E037-4DCD-A63E-84E391E1E31C}" destId="{D3BDE58A-425B-4FEF-B202-F810F0B2789B}" srcOrd="2" destOrd="0" presId="urn:microsoft.com/office/officeart/2018/2/layout/IconCircleList"/>
    <dgm:cxn modelId="{D426A3F2-87C2-4800-A97C-0005A97FC782}" type="presParOf" srcId="{008032D3-E037-4DCD-A63E-84E391E1E31C}" destId="{B35BA20C-450F-4BEF-A1A8-D479C1C8B505}" srcOrd="3" destOrd="0" presId="urn:microsoft.com/office/officeart/2018/2/layout/IconCircleList"/>
    <dgm:cxn modelId="{02D50A40-3CAF-4FAB-9142-EF919FC2DA16}" type="presParOf" srcId="{113A2C82-AAA4-48DA-8FFA-BB2ACA9776E5}" destId="{D9397A8D-4865-4D05-A096-324590337F3A}" srcOrd="9" destOrd="0" presId="urn:microsoft.com/office/officeart/2018/2/layout/IconCircleList"/>
    <dgm:cxn modelId="{576D42A5-0DE2-4F73-898A-158A522C1637}" type="presParOf" srcId="{113A2C82-AAA4-48DA-8FFA-BB2ACA9776E5}" destId="{3EC5F641-C0F4-4514-9BB9-C966905DCA49}" srcOrd="10" destOrd="0" presId="urn:microsoft.com/office/officeart/2018/2/layout/IconCircleList"/>
    <dgm:cxn modelId="{1C001D7E-6670-4E06-9C54-E4E463B71B09}" type="presParOf" srcId="{3EC5F641-C0F4-4514-9BB9-C966905DCA49}" destId="{0ECDBF1E-FF39-481E-BCB6-C6A8DD91BC6B}" srcOrd="0" destOrd="0" presId="urn:microsoft.com/office/officeart/2018/2/layout/IconCircleList"/>
    <dgm:cxn modelId="{0F31A612-4929-4CE5-81B2-BC81401C80A6}" type="presParOf" srcId="{3EC5F641-C0F4-4514-9BB9-C966905DCA49}" destId="{F2AF4A61-4DCA-4A3E-992B-66F6F285797B}" srcOrd="1" destOrd="0" presId="urn:microsoft.com/office/officeart/2018/2/layout/IconCircleList"/>
    <dgm:cxn modelId="{2784BBE1-5D2B-4DE9-B8F3-2462CE83A3BA}" type="presParOf" srcId="{3EC5F641-C0F4-4514-9BB9-C966905DCA49}" destId="{9ACF8A3F-DB00-4B6B-986F-3137964114F5}" srcOrd="2" destOrd="0" presId="urn:microsoft.com/office/officeart/2018/2/layout/IconCircleList"/>
    <dgm:cxn modelId="{3685F821-C4A2-4C6B-910B-CECD3BEDAC76}" type="presParOf" srcId="{3EC5F641-C0F4-4514-9BB9-C966905DCA49}" destId="{C0BB7715-4CCA-4984-BA67-22D84F326E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43A95-BBAD-44E8-866E-9F99555CB63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7844F6C-511B-4D28-817E-329B03EA0DC3}">
      <dgm:prSet/>
      <dgm:spPr/>
      <dgm:t>
        <a:bodyPr/>
        <a:lstStyle/>
        <a:p>
          <a:r>
            <a:rPr lang="en-US"/>
            <a:t>Forward Proxy</a:t>
          </a:r>
        </a:p>
      </dgm:t>
    </dgm:pt>
    <dgm:pt modelId="{F62FE29B-5E8D-4956-980D-2E40900985E3}" type="parTrans" cxnId="{DDCB3720-5C91-4752-960D-C4530BEBB189}">
      <dgm:prSet/>
      <dgm:spPr/>
      <dgm:t>
        <a:bodyPr/>
        <a:lstStyle/>
        <a:p>
          <a:endParaRPr lang="en-US"/>
        </a:p>
      </dgm:t>
    </dgm:pt>
    <dgm:pt modelId="{CFC398E4-6A0F-4BD3-96A5-137B19CAAEDB}" type="sibTrans" cxnId="{DDCB3720-5C91-4752-960D-C4530BEBB189}">
      <dgm:prSet/>
      <dgm:spPr/>
      <dgm:t>
        <a:bodyPr/>
        <a:lstStyle/>
        <a:p>
          <a:endParaRPr lang="en-US"/>
        </a:p>
      </dgm:t>
    </dgm:pt>
    <dgm:pt modelId="{D309E973-4DA1-45FC-B30E-1E49BE56824E}">
      <dgm:prSet/>
      <dgm:spPr/>
      <dgm:t>
        <a:bodyPr/>
        <a:lstStyle/>
        <a:p>
          <a:r>
            <a:rPr lang="en-US"/>
            <a:t>Edge Proxy</a:t>
          </a:r>
        </a:p>
      </dgm:t>
    </dgm:pt>
    <dgm:pt modelId="{74FB9F80-8DA8-4095-9716-8167788A5987}" type="parTrans" cxnId="{46EC0D48-34BF-43B6-A8E8-8E6D69DA90B9}">
      <dgm:prSet/>
      <dgm:spPr/>
      <dgm:t>
        <a:bodyPr/>
        <a:lstStyle/>
        <a:p>
          <a:endParaRPr lang="en-US"/>
        </a:p>
      </dgm:t>
    </dgm:pt>
    <dgm:pt modelId="{C6C6896F-E81D-4B22-AB55-5740E2F7B9DB}" type="sibTrans" cxnId="{46EC0D48-34BF-43B6-A8E8-8E6D69DA90B9}">
      <dgm:prSet/>
      <dgm:spPr/>
      <dgm:t>
        <a:bodyPr/>
        <a:lstStyle/>
        <a:p>
          <a:endParaRPr lang="en-US"/>
        </a:p>
      </dgm:t>
    </dgm:pt>
    <dgm:pt modelId="{36CA6312-4F39-42D5-8134-59D6B5FDAB15}">
      <dgm:prSet/>
      <dgm:spPr/>
      <dgm:t>
        <a:bodyPr/>
        <a:lstStyle/>
        <a:p>
          <a:r>
            <a:rPr lang="en-US"/>
            <a:t>Sidecar Proxy</a:t>
          </a:r>
        </a:p>
      </dgm:t>
    </dgm:pt>
    <dgm:pt modelId="{8BF28355-BDA1-4D18-899E-2FB2B0CF98E2}" type="parTrans" cxnId="{7516094E-EEB2-4342-81D8-43B789BDF435}">
      <dgm:prSet/>
      <dgm:spPr/>
      <dgm:t>
        <a:bodyPr/>
        <a:lstStyle/>
        <a:p>
          <a:endParaRPr lang="en-US"/>
        </a:p>
      </dgm:t>
    </dgm:pt>
    <dgm:pt modelId="{DF06D28D-01F5-4B14-9198-20FC2E07E1E6}" type="sibTrans" cxnId="{7516094E-EEB2-4342-81D8-43B789BDF435}">
      <dgm:prSet/>
      <dgm:spPr/>
      <dgm:t>
        <a:bodyPr/>
        <a:lstStyle/>
        <a:p>
          <a:endParaRPr lang="en-US"/>
        </a:p>
      </dgm:t>
    </dgm:pt>
    <dgm:pt modelId="{6FFAD7DD-5F09-4DD8-BE9A-6BAC69E4E9D1}" type="pres">
      <dgm:prSet presAssocID="{D2743A95-BBAD-44E8-866E-9F99555CB635}" presName="root" presStyleCnt="0">
        <dgm:presLayoutVars>
          <dgm:dir/>
          <dgm:resizeHandles val="exact"/>
        </dgm:presLayoutVars>
      </dgm:prSet>
      <dgm:spPr/>
    </dgm:pt>
    <dgm:pt modelId="{DE08A35F-2D58-4FBD-98B6-ECF1AFB19683}" type="pres">
      <dgm:prSet presAssocID="{D2743A95-BBAD-44E8-866E-9F99555CB635}" presName="container" presStyleCnt="0">
        <dgm:presLayoutVars>
          <dgm:dir/>
          <dgm:resizeHandles val="exact"/>
        </dgm:presLayoutVars>
      </dgm:prSet>
      <dgm:spPr/>
    </dgm:pt>
    <dgm:pt modelId="{A469226D-3241-4541-9797-36F1340D6FAB}" type="pres">
      <dgm:prSet presAssocID="{C7844F6C-511B-4D28-817E-329B03EA0DC3}" presName="compNode" presStyleCnt="0"/>
      <dgm:spPr/>
    </dgm:pt>
    <dgm:pt modelId="{3ADEF923-1B3A-4B98-BB08-9389C97440BE}" type="pres">
      <dgm:prSet presAssocID="{C7844F6C-511B-4D28-817E-329B03EA0DC3}" presName="iconBgRect" presStyleLbl="bgShp" presStyleIdx="0" presStyleCnt="3"/>
      <dgm:spPr/>
    </dgm:pt>
    <dgm:pt modelId="{3760E8EC-375B-4513-B00F-C55420281CC3}" type="pres">
      <dgm:prSet presAssocID="{C7844F6C-511B-4D28-817E-329B03EA0D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DE122546-7636-44B0-951F-F8F545A660B8}" type="pres">
      <dgm:prSet presAssocID="{C7844F6C-511B-4D28-817E-329B03EA0DC3}" presName="spaceRect" presStyleCnt="0"/>
      <dgm:spPr/>
    </dgm:pt>
    <dgm:pt modelId="{19BC981F-AB75-43F5-AA84-D98D9648E1F1}" type="pres">
      <dgm:prSet presAssocID="{C7844F6C-511B-4D28-817E-329B03EA0DC3}" presName="textRect" presStyleLbl="revTx" presStyleIdx="0" presStyleCnt="3">
        <dgm:presLayoutVars>
          <dgm:chMax val="1"/>
          <dgm:chPref val="1"/>
        </dgm:presLayoutVars>
      </dgm:prSet>
      <dgm:spPr/>
    </dgm:pt>
    <dgm:pt modelId="{A3F28DC0-85ED-41FC-B0FA-E687D11843C2}" type="pres">
      <dgm:prSet presAssocID="{CFC398E4-6A0F-4BD3-96A5-137B19CAAEDB}" presName="sibTrans" presStyleLbl="sibTrans2D1" presStyleIdx="0" presStyleCnt="0"/>
      <dgm:spPr/>
    </dgm:pt>
    <dgm:pt modelId="{DFAC7A3F-965A-4E67-9FE9-4177986B9E97}" type="pres">
      <dgm:prSet presAssocID="{D309E973-4DA1-45FC-B30E-1E49BE56824E}" presName="compNode" presStyleCnt="0"/>
      <dgm:spPr/>
    </dgm:pt>
    <dgm:pt modelId="{C51F13CD-9A4C-481F-BE55-D21E07F63DFD}" type="pres">
      <dgm:prSet presAssocID="{D309E973-4DA1-45FC-B30E-1E49BE56824E}" presName="iconBgRect" presStyleLbl="bgShp" presStyleIdx="1" presStyleCnt="3"/>
      <dgm:spPr/>
    </dgm:pt>
    <dgm:pt modelId="{41BDAD38-3975-483C-A258-7C10DE50EA81}" type="pres">
      <dgm:prSet presAssocID="{D309E973-4DA1-45FC-B30E-1E49BE5682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3D631CB2-165A-4046-94A5-4D628C325D4E}" type="pres">
      <dgm:prSet presAssocID="{D309E973-4DA1-45FC-B30E-1E49BE56824E}" presName="spaceRect" presStyleCnt="0"/>
      <dgm:spPr/>
    </dgm:pt>
    <dgm:pt modelId="{E0BD32C6-C718-4F91-B3D4-DA4DBF875F00}" type="pres">
      <dgm:prSet presAssocID="{D309E973-4DA1-45FC-B30E-1E49BE56824E}" presName="textRect" presStyleLbl="revTx" presStyleIdx="1" presStyleCnt="3">
        <dgm:presLayoutVars>
          <dgm:chMax val="1"/>
          <dgm:chPref val="1"/>
        </dgm:presLayoutVars>
      </dgm:prSet>
      <dgm:spPr/>
    </dgm:pt>
    <dgm:pt modelId="{58261F25-337B-40E0-84C9-062E541AF30E}" type="pres">
      <dgm:prSet presAssocID="{C6C6896F-E81D-4B22-AB55-5740E2F7B9DB}" presName="sibTrans" presStyleLbl="sibTrans2D1" presStyleIdx="0" presStyleCnt="0"/>
      <dgm:spPr/>
    </dgm:pt>
    <dgm:pt modelId="{68DBF07C-A296-49FE-9F4C-C3E232BD9674}" type="pres">
      <dgm:prSet presAssocID="{36CA6312-4F39-42D5-8134-59D6B5FDAB15}" presName="compNode" presStyleCnt="0"/>
      <dgm:spPr/>
    </dgm:pt>
    <dgm:pt modelId="{28E84E42-17BF-4F75-AF5B-04331268126E}" type="pres">
      <dgm:prSet presAssocID="{36CA6312-4F39-42D5-8134-59D6B5FDAB15}" presName="iconBgRect" presStyleLbl="bgShp" presStyleIdx="2" presStyleCnt="3"/>
      <dgm:spPr/>
    </dgm:pt>
    <dgm:pt modelId="{42A62C80-0CBB-4674-91C2-6167ADFDA374}" type="pres">
      <dgm:prSet presAssocID="{36CA6312-4F39-42D5-8134-59D6B5FDAB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6A6484E-C904-4CA1-82D2-5FC00647EE54}" type="pres">
      <dgm:prSet presAssocID="{36CA6312-4F39-42D5-8134-59D6B5FDAB15}" presName="spaceRect" presStyleCnt="0"/>
      <dgm:spPr/>
    </dgm:pt>
    <dgm:pt modelId="{22019EAE-6584-4E29-92E1-A3B6813461BC}" type="pres">
      <dgm:prSet presAssocID="{36CA6312-4F39-42D5-8134-59D6B5FDAB15}" presName="textRect" presStyleLbl="revTx" presStyleIdx="2" presStyleCnt="3">
        <dgm:presLayoutVars>
          <dgm:chMax val="1"/>
          <dgm:chPref val="1"/>
        </dgm:presLayoutVars>
      </dgm:prSet>
      <dgm:spPr/>
    </dgm:pt>
  </dgm:ptLst>
  <dgm:cxnLst>
    <dgm:cxn modelId="{6DF12305-0CD6-44FD-881C-F965244A0345}" type="presOf" srcId="{D309E973-4DA1-45FC-B30E-1E49BE56824E}" destId="{E0BD32C6-C718-4F91-B3D4-DA4DBF875F00}" srcOrd="0" destOrd="0" presId="urn:microsoft.com/office/officeart/2018/2/layout/IconCircleList"/>
    <dgm:cxn modelId="{DDCB3720-5C91-4752-960D-C4530BEBB189}" srcId="{D2743A95-BBAD-44E8-866E-9F99555CB635}" destId="{C7844F6C-511B-4D28-817E-329B03EA0DC3}" srcOrd="0" destOrd="0" parTransId="{F62FE29B-5E8D-4956-980D-2E40900985E3}" sibTransId="{CFC398E4-6A0F-4BD3-96A5-137B19CAAEDB}"/>
    <dgm:cxn modelId="{D26B9920-A638-4C32-BC8F-D8375E2CF5F9}" type="presOf" srcId="{C7844F6C-511B-4D28-817E-329B03EA0DC3}" destId="{19BC981F-AB75-43F5-AA84-D98D9648E1F1}" srcOrd="0" destOrd="0" presId="urn:microsoft.com/office/officeart/2018/2/layout/IconCircleList"/>
    <dgm:cxn modelId="{CBB25340-6CDF-4E2C-B0DD-EBAA323F7344}" type="presOf" srcId="{C6C6896F-E81D-4B22-AB55-5740E2F7B9DB}" destId="{58261F25-337B-40E0-84C9-062E541AF30E}" srcOrd="0" destOrd="0" presId="urn:microsoft.com/office/officeart/2018/2/layout/IconCircleList"/>
    <dgm:cxn modelId="{46EC0D48-34BF-43B6-A8E8-8E6D69DA90B9}" srcId="{D2743A95-BBAD-44E8-866E-9F99555CB635}" destId="{D309E973-4DA1-45FC-B30E-1E49BE56824E}" srcOrd="1" destOrd="0" parTransId="{74FB9F80-8DA8-4095-9716-8167788A5987}" sibTransId="{C6C6896F-E81D-4B22-AB55-5740E2F7B9DB}"/>
    <dgm:cxn modelId="{7516094E-EEB2-4342-81D8-43B789BDF435}" srcId="{D2743A95-BBAD-44E8-866E-9F99555CB635}" destId="{36CA6312-4F39-42D5-8134-59D6B5FDAB15}" srcOrd="2" destOrd="0" parTransId="{8BF28355-BDA1-4D18-899E-2FB2B0CF98E2}" sibTransId="{DF06D28D-01F5-4B14-9198-20FC2E07E1E6}"/>
    <dgm:cxn modelId="{03DCCB90-842A-4FC9-861B-0AD47E29371D}" type="presOf" srcId="{CFC398E4-6A0F-4BD3-96A5-137B19CAAEDB}" destId="{A3F28DC0-85ED-41FC-B0FA-E687D11843C2}" srcOrd="0" destOrd="0" presId="urn:microsoft.com/office/officeart/2018/2/layout/IconCircleList"/>
    <dgm:cxn modelId="{24AE72A7-D77B-4DD9-BD6B-9C35736C794C}" type="presOf" srcId="{36CA6312-4F39-42D5-8134-59D6B5FDAB15}" destId="{22019EAE-6584-4E29-92E1-A3B6813461BC}" srcOrd="0" destOrd="0" presId="urn:microsoft.com/office/officeart/2018/2/layout/IconCircleList"/>
    <dgm:cxn modelId="{5B93DCAF-B053-4FF0-BE0D-A4A9EE7F7A87}" type="presOf" srcId="{D2743A95-BBAD-44E8-866E-9F99555CB635}" destId="{6FFAD7DD-5F09-4DD8-BE9A-6BAC69E4E9D1}" srcOrd="0" destOrd="0" presId="urn:microsoft.com/office/officeart/2018/2/layout/IconCircleList"/>
    <dgm:cxn modelId="{9A4DB2FA-3ED5-414E-B947-65C7C999A906}" type="presParOf" srcId="{6FFAD7DD-5F09-4DD8-BE9A-6BAC69E4E9D1}" destId="{DE08A35F-2D58-4FBD-98B6-ECF1AFB19683}" srcOrd="0" destOrd="0" presId="urn:microsoft.com/office/officeart/2018/2/layout/IconCircleList"/>
    <dgm:cxn modelId="{69F00C0D-9EAB-48CF-89C5-CACF8D85FFE1}" type="presParOf" srcId="{DE08A35F-2D58-4FBD-98B6-ECF1AFB19683}" destId="{A469226D-3241-4541-9797-36F1340D6FAB}" srcOrd="0" destOrd="0" presId="urn:microsoft.com/office/officeart/2018/2/layout/IconCircleList"/>
    <dgm:cxn modelId="{4CC570C2-C534-4989-9C65-74B387ED24E7}" type="presParOf" srcId="{A469226D-3241-4541-9797-36F1340D6FAB}" destId="{3ADEF923-1B3A-4B98-BB08-9389C97440BE}" srcOrd="0" destOrd="0" presId="urn:microsoft.com/office/officeart/2018/2/layout/IconCircleList"/>
    <dgm:cxn modelId="{8DC27356-8A2F-42CD-92BB-02558379F8CB}" type="presParOf" srcId="{A469226D-3241-4541-9797-36F1340D6FAB}" destId="{3760E8EC-375B-4513-B00F-C55420281CC3}" srcOrd="1" destOrd="0" presId="urn:microsoft.com/office/officeart/2018/2/layout/IconCircleList"/>
    <dgm:cxn modelId="{F45BF1E4-526A-421B-8B6F-686E531D9298}" type="presParOf" srcId="{A469226D-3241-4541-9797-36F1340D6FAB}" destId="{DE122546-7636-44B0-951F-F8F545A660B8}" srcOrd="2" destOrd="0" presId="urn:microsoft.com/office/officeart/2018/2/layout/IconCircleList"/>
    <dgm:cxn modelId="{E2858C08-C98B-4B08-8FDA-D843906BAEE2}" type="presParOf" srcId="{A469226D-3241-4541-9797-36F1340D6FAB}" destId="{19BC981F-AB75-43F5-AA84-D98D9648E1F1}" srcOrd="3" destOrd="0" presId="urn:microsoft.com/office/officeart/2018/2/layout/IconCircleList"/>
    <dgm:cxn modelId="{B8F89202-35C7-4170-B559-8B7BC020F904}" type="presParOf" srcId="{DE08A35F-2D58-4FBD-98B6-ECF1AFB19683}" destId="{A3F28DC0-85ED-41FC-B0FA-E687D11843C2}" srcOrd="1" destOrd="0" presId="urn:microsoft.com/office/officeart/2018/2/layout/IconCircleList"/>
    <dgm:cxn modelId="{FD512CD3-585D-4BED-8AE7-126F96DE28DE}" type="presParOf" srcId="{DE08A35F-2D58-4FBD-98B6-ECF1AFB19683}" destId="{DFAC7A3F-965A-4E67-9FE9-4177986B9E97}" srcOrd="2" destOrd="0" presId="urn:microsoft.com/office/officeart/2018/2/layout/IconCircleList"/>
    <dgm:cxn modelId="{0ADBA39C-D33D-4301-8733-4C7C7FA568AA}" type="presParOf" srcId="{DFAC7A3F-965A-4E67-9FE9-4177986B9E97}" destId="{C51F13CD-9A4C-481F-BE55-D21E07F63DFD}" srcOrd="0" destOrd="0" presId="urn:microsoft.com/office/officeart/2018/2/layout/IconCircleList"/>
    <dgm:cxn modelId="{3DB39BE1-CC1E-44E6-BFFD-003A743CFCEE}" type="presParOf" srcId="{DFAC7A3F-965A-4E67-9FE9-4177986B9E97}" destId="{41BDAD38-3975-483C-A258-7C10DE50EA81}" srcOrd="1" destOrd="0" presId="urn:microsoft.com/office/officeart/2018/2/layout/IconCircleList"/>
    <dgm:cxn modelId="{C621181D-08DE-4C3B-9E0F-616FA63A6864}" type="presParOf" srcId="{DFAC7A3F-965A-4E67-9FE9-4177986B9E97}" destId="{3D631CB2-165A-4046-94A5-4D628C325D4E}" srcOrd="2" destOrd="0" presId="urn:microsoft.com/office/officeart/2018/2/layout/IconCircleList"/>
    <dgm:cxn modelId="{85B06D4B-E061-4E32-AA8F-DEDF76A988E8}" type="presParOf" srcId="{DFAC7A3F-965A-4E67-9FE9-4177986B9E97}" destId="{E0BD32C6-C718-4F91-B3D4-DA4DBF875F00}" srcOrd="3" destOrd="0" presId="urn:microsoft.com/office/officeart/2018/2/layout/IconCircleList"/>
    <dgm:cxn modelId="{1324B2CD-7438-4DC0-A077-96D23382F9AC}" type="presParOf" srcId="{DE08A35F-2D58-4FBD-98B6-ECF1AFB19683}" destId="{58261F25-337B-40E0-84C9-062E541AF30E}" srcOrd="3" destOrd="0" presId="urn:microsoft.com/office/officeart/2018/2/layout/IconCircleList"/>
    <dgm:cxn modelId="{87DB06CB-EAAC-4B27-B9A6-24286591EE1B}" type="presParOf" srcId="{DE08A35F-2D58-4FBD-98B6-ECF1AFB19683}" destId="{68DBF07C-A296-49FE-9F4C-C3E232BD9674}" srcOrd="4" destOrd="0" presId="urn:microsoft.com/office/officeart/2018/2/layout/IconCircleList"/>
    <dgm:cxn modelId="{541C5AD2-AE7B-49D3-B976-B39C1D0E935A}" type="presParOf" srcId="{68DBF07C-A296-49FE-9F4C-C3E232BD9674}" destId="{28E84E42-17BF-4F75-AF5B-04331268126E}" srcOrd="0" destOrd="0" presId="urn:microsoft.com/office/officeart/2018/2/layout/IconCircleList"/>
    <dgm:cxn modelId="{5416D1F6-845C-4D0D-9E4B-D62A49829B0A}" type="presParOf" srcId="{68DBF07C-A296-49FE-9F4C-C3E232BD9674}" destId="{42A62C80-0CBB-4674-91C2-6167ADFDA374}" srcOrd="1" destOrd="0" presId="urn:microsoft.com/office/officeart/2018/2/layout/IconCircleList"/>
    <dgm:cxn modelId="{9029D03F-487F-40B9-8B21-A207B51FC8E8}" type="presParOf" srcId="{68DBF07C-A296-49FE-9F4C-C3E232BD9674}" destId="{E6A6484E-C904-4CA1-82D2-5FC00647EE54}" srcOrd="2" destOrd="0" presId="urn:microsoft.com/office/officeart/2018/2/layout/IconCircleList"/>
    <dgm:cxn modelId="{CB764BF5-ECCC-45F6-AAD8-BEF63F4FF936}" type="presParOf" srcId="{68DBF07C-A296-49FE-9F4C-C3E232BD9674}" destId="{22019EAE-6584-4E29-92E1-A3B6813461BC}"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60EDAE-25F2-4C76-8B8C-95F8285469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CFB8AF1-4BB3-47C8-A30C-ECBF8D36A15F}">
      <dgm:prSet/>
      <dgm:spPr/>
      <dgm:t>
        <a:bodyPr/>
        <a:lstStyle/>
        <a:p>
          <a:r>
            <a:rPr lang="en-US"/>
            <a:t>Round-Robin</a:t>
          </a:r>
        </a:p>
      </dgm:t>
    </dgm:pt>
    <dgm:pt modelId="{E50D9919-9209-49C1-AFB7-AB3298A6A485}" type="parTrans" cxnId="{4DB3CADC-9498-44AA-86E2-1D4F54B9A884}">
      <dgm:prSet/>
      <dgm:spPr/>
      <dgm:t>
        <a:bodyPr/>
        <a:lstStyle/>
        <a:p>
          <a:endParaRPr lang="en-US"/>
        </a:p>
      </dgm:t>
    </dgm:pt>
    <dgm:pt modelId="{396404E0-FB24-4F5B-9B63-31A1E4546657}" type="sibTrans" cxnId="{4DB3CADC-9498-44AA-86E2-1D4F54B9A884}">
      <dgm:prSet/>
      <dgm:spPr/>
      <dgm:t>
        <a:bodyPr/>
        <a:lstStyle/>
        <a:p>
          <a:endParaRPr lang="en-US"/>
        </a:p>
      </dgm:t>
    </dgm:pt>
    <dgm:pt modelId="{6DDDF6CD-B3B9-41FD-A25A-28EB603299FF}">
      <dgm:prSet/>
      <dgm:spPr/>
      <dgm:t>
        <a:bodyPr/>
        <a:lstStyle/>
        <a:p>
          <a:r>
            <a:rPr lang="en-US"/>
            <a:t>Least-Request</a:t>
          </a:r>
        </a:p>
      </dgm:t>
    </dgm:pt>
    <dgm:pt modelId="{DB7D74BE-463A-41DA-ABF3-4917953DEE1B}" type="parTrans" cxnId="{4D19C70D-A5EC-4688-B6A1-7F187E255CDE}">
      <dgm:prSet/>
      <dgm:spPr/>
      <dgm:t>
        <a:bodyPr/>
        <a:lstStyle/>
        <a:p>
          <a:endParaRPr lang="en-US"/>
        </a:p>
      </dgm:t>
    </dgm:pt>
    <dgm:pt modelId="{E4F39DEC-A1B3-4072-8434-AB95816F597D}" type="sibTrans" cxnId="{4D19C70D-A5EC-4688-B6A1-7F187E255CDE}">
      <dgm:prSet/>
      <dgm:spPr/>
      <dgm:t>
        <a:bodyPr/>
        <a:lstStyle/>
        <a:p>
          <a:endParaRPr lang="en-US"/>
        </a:p>
      </dgm:t>
    </dgm:pt>
    <dgm:pt modelId="{37ADEA3F-56B4-4995-85E0-8FCCDCC087EB}">
      <dgm:prSet/>
      <dgm:spPr/>
      <dgm:t>
        <a:bodyPr/>
        <a:lstStyle/>
        <a:p>
          <a:r>
            <a:rPr lang="en-US"/>
            <a:t>Random</a:t>
          </a:r>
        </a:p>
      </dgm:t>
    </dgm:pt>
    <dgm:pt modelId="{F5EB477A-505B-41A7-B6C3-43A1C0AF07AE}" type="parTrans" cxnId="{F8C219A5-4F52-4F29-991E-83F037AA740F}">
      <dgm:prSet/>
      <dgm:spPr/>
      <dgm:t>
        <a:bodyPr/>
        <a:lstStyle/>
        <a:p>
          <a:endParaRPr lang="en-US"/>
        </a:p>
      </dgm:t>
    </dgm:pt>
    <dgm:pt modelId="{3632512B-097E-4015-9EB5-14E0EAFB02A3}" type="sibTrans" cxnId="{F8C219A5-4F52-4F29-991E-83F037AA740F}">
      <dgm:prSet/>
      <dgm:spPr/>
      <dgm:t>
        <a:bodyPr/>
        <a:lstStyle/>
        <a:p>
          <a:endParaRPr lang="en-US"/>
        </a:p>
      </dgm:t>
    </dgm:pt>
    <dgm:pt modelId="{EB9B38FE-B27C-4EBD-913E-4D79082F202B}">
      <dgm:prSet/>
      <dgm:spPr/>
      <dgm:t>
        <a:bodyPr/>
        <a:lstStyle/>
        <a:p>
          <a:r>
            <a:rPr lang="en-US"/>
            <a:t>Ring Hashing </a:t>
          </a:r>
        </a:p>
      </dgm:t>
    </dgm:pt>
    <dgm:pt modelId="{590292AE-BB2C-4FAB-A622-C8930E018237}" type="parTrans" cxnId="{37E55EF5-6753-4F7E-AF1C-7260609B941B}">
      <dgm:prSet/>
      <dgm:spPr/>
      <dgm:t>
        <a:bodyPr/>
        <a:lstStyle/>
        <a:p>
          <a:endParaRPr lang="en-US"/>
        </a:p>
      </dgm:t>
    </dgm:pt>
    <dgm:pt modelId="{62441027-2087-423F-BB51-CEBA5CA659AF}" type="sibTrans" cxnId="{37E55EF5-6753-4F7E-AF1C-7260609B941B}">
      <dgm:prSet/>
      <dgm:spPr/>
      <dgm:t>
        <a:bodyPr/>
        <a:lstStyle/>
        <a:p>
          <a:endParaRPr lang="en-US"/>
        </a:p>
      </dgm:t>
    </dgm:pt>
    <dgm:pt modelId="{EC57E3EA-FD94-45EF-A309-58DD1C5E09D9}">
      <dgm:prSet/>
      <dgm:spPr/>
      <dgm:t>
        <a:bodyPr/>
        <a:lstStyle/>
        <a:p>
          <a:r>
            <a:rPr lang="en-US"/>
            <a:t>Maglev</a:t>
          </a:r>
        </a:p>
      </dgm:t>
    </dgm:pt>
    <dgm:pt modelId="{FB16849D-509A-4329-968C-FD06598C7DFD}" type="parTrans" cxnId="{D814C38C-BCB7-4229-9371-892D60DB1F20}">
      <dgm:prSet/>
      <dgm:spPr/>
      <dgm:t>
        <a:bodyPr/>
        <a:lstStyle/>
        <a:p>
          <a:endParaRPr lang="en-US"/>
        </a:p>
      </dgm:t>
    </dgm:pt>
    <dgm:pt modelId="{E0474E98-10D8-421C-B4B8-00B02C07EE4D}" type="sibTrans" cxnId="{D814C38C-BCB7-4229-9371-892D60DB1F20}">
      <dgm:prSet/>
      <dgm:spPr/>
      <dgm:t>
        <a:bodyPr/>
        <a:lstStyle/>
        <a:p>
          <a:endParaRPr lang="en-US"/>
        </a:p>
      </dgm:t>
    </dgm:pt>
    <dgm:pt modelId="{EB5B8A95-876E-4A8D-8408-FFEBB3D05F7C}">
      <dgm:prSet/>
      <dgm:spPr/>
      <dgm:t>
        <a:bodyPr/>
        <a:lstStyle/>
        <a:p>
          <a:r>
            <a:rPr lang="en-US"/>
            <a:t>Weighted Load Balancing</a:t>
          </a:r>
        </a:p>
      </dgm:t>
    </dgm:pt>
    <dgm:pt modelId="{53220520-610F-4225-9762-9EAB29C3030E}" type="parTrans" cxnId="{623966C1-B8B8-43C1-854E-7F90600348DC}">
      <dgm:prSet/>
      <dgm:spPr/>
      <dgm:t>
        <a:bodyPr/>
        <a:lstStyle/>
        <a:p>
          <a:endParaRPr lang="en-US"/>
        </a:p>
      </dgm:t>
    </dgm:pt>
    <dgm:pt modelId="{4E9A4ED3-A29E-4F90-A71E-6942EE40C55D}" type="sibTrans" cxnId="{623966C1-B8B8-43C1-854E-7F90600348DC}">
      <dgm:prSet/>
      <dgm:spPr/>
      <dgm:t>
        <a:bodyPr/>
        <a:lstStyle/>
        <a:p>
          <a:endParaRPr lang="en-US"/>
        </a:p>
      </dgm:t>
    </dgm:pt>
    <dgm:pt modelId="{54CAC46E-1AC6-40D8-AFCE-3B96F5627B25}" type="pres">
      <dgm:prSet presAssocID="{4C60EDAE-25F2-4C76-8B8C-95F82854699E}" presName="linear" presStyleCnt="0">
        <dgm:presLayoutVars>
          <dgm:animLvl val="lvl"/>
          <dgm:resizeHandles val="exact"/>
        </dgm:presLayoutVars>
      </dgm:prSet>
      <dgm:spPr/>
    </dgm:pt>
    <dgm:pt modelId="{7772DE0A-CD9A-43BB-AEB5-A15B3A90F13C}" type="pres">
      <dgm:prSet presAssocID="{8CFB8AF1-4BB3-47C8-A30C-ECBF8D36A15F}" presName="parentText" presStyleLbl="node1" presStyleIdx="0" presStyleCnt="6">
        <dgm:presLayoutVars>
          <dgm:chMax val="0"/>
          <dgm:bulletEnabled val="1"/>
        </dgm:presLayoutVars>
      </dgm:prSet>
      <dgm:spPr/>
    </dgm:pt>
    <dgm:pt modelId="{C7E2A5DF-615C-4147-9003-120DB4F50A75}" type="pres">
      <dgm:prSet presAssocID="{396404E0-FB24-4F5B-9B63-31A1E4546657}" presName="spacer" presStyleCnt="0"/>
      <dgm:spPr/>
    </dgm:pt>
    <dgm:pt modelId="{58442F50-BC41-4A6C-AB7C-4ABEAD5768ED}" type="pres">
      <dgm:prSet presAssocID="{6DDDF6CD-B3B9-41FD-A25A-28EB603299FF}" presName="parentText" presStyleLbl="node1" presStyleIdx="1" presStyleCnt="6">
        <dgm:presLayoutVars>
          <dgm:chMax val="0"/>
          <dgm:bulletEnabled val="1"/>
        </dgm:presLayoutVars>
      </dgm:prSet>
      <dgm:spPr/>
    </dgm:pt>
    <dgm:pt modelId="{A9399B33-F1CB-4DA3-9493-FCD50F74649F}" type="pres">
      <dgm:prSet presAssocID="{E4F39DEC-A1B3-4072-8434-AB95816F597D}" presName="spacer" presStyleCnt="0"/>
      <dgm:spPr/>
    </dgm:pt>
    <dgm:pt modelId="{607B759A-5CE1-4618-91DF-F45A8410BEEA}" type="pres">
      <dgm:prSet presAssocID="{37ADEA3F-56B4-4995-85E0-8FCCDCC087EB}" presName="parentText" presStyleLbl="node1" presStyleIdx="2" presStyleCnt="6">
        <dgm:presLayoutVars>
          <dgm:chMax val="0"/>
          <dgm:bulletEnabled val="1"/>
        </dgm:presLayoutVars>
      </dgm:prSet>
      <dgm:spPr/>
    </dgm:pt>
    <dgm:pt modelId="{16902F9D-C750-4B60-8459-A16086E89487}" type="pres">
      <dgm:prSet presAssocID="{3632512B-097E-4015-9EB5-14E0EAFB02A3}" presName="spacer" presStyleCnt="0"/>
      <dgm:spPr/>
    </dgm:pt>
    <dgm:pt modelId="{607A379A-D0AD-420F-872E-698E09C7F024}" type="pres">
      <dgm:prSet presAssocID="{EB9B38FE-B27C-4EBD-913E-4D79082F202B}" presName="parentText" presStyleLbl="node1" presStyleIdx="3" presStyleCnt="6">
        <dgm:presLayoutVars>
          <dgm:chMax val="0"/>
          <dgm:bulletEnabled val="1"/>
        </dgm:presLayoutVars>
      </dgm:prSet>
      <dgm:spPr/>
    </dgm:pt>
    <dgm:pt modelId="{F2A237E4-299A-42BC-A415-4B86A7643A07}" type="pres">
      <dgm:prSet presAssocID="{62441027-2087-423F-BB51-CEBA5CA659AF}" presName="spacer" presStyleCnt="0"/>
      <dgm:spPr/>
    </dgm:pt>
    <dgm:pt modelId="{38A9502E-CCF8-4974-A8E2-4164AD7EF79F}" type="pres">
      <dgm:prSet presAssocID="{EC57E3EA-FD94-45EF-A309-58DD1C5E09D9}" presName="parentText" presStyleLbl="node1" presStyleIdx="4" presStyleCnt="6">
        <dgm:presLayoutVars>
          <dgm:chMax val="0"/>
          <dgm:bulletEnabled val="1"/>
        </dgm:presLayoutVars>
      </dgm:prSet>
      <dgm:spPr/>
    </dgm:pt>
    <dgm:pt modelId="{BC129074-82E5-4636-AE22-F7DD66A003B3}" type="pres">
      <dgm:prSet presAssocID="{E0474E98-10D8-421C-B4B8-00B02C07EE4D}" presName="spacer" presStyleCnt="0"/>
      <dgm:spPr/>
    </dgm:pt>
    <dgm:pt modelId="{E95FB922-154E-4F8B-A4BD-B16B535524BA}" type="pres">
      <dgm:prSet presAssocID="{EB5B8A95-876E-4A8D-8408-FFEBB3D05F7C}" presName="parentText" presStyleLbl="node1" presStyleIdx="5" presStyleCnt="6">
        <dgm:presLayoutVars>
          <dgm:chMax val="0"/>
          <dgm:bulletEnabled val="1"/>
        </dgm:presLayoutVars>
      </dgm:prSet>
      <dgm:spPr/>
    </dgm:pt>
  </dgm:ptLst>
  <dgm:cxnLst>
    <dgm:cxn modelId="{4D19C70D-A5EC-4688-B6A1-7F187E255CDE}" srcId="{4C60EDAE-25F2-4C76-8B8C-95F82854699E}" destId="{6DDDF6CD-B3B9-41FD-A25A-28EB603299FF}" srcOrd="1" destOrd="0" parTransId="{DB7D74BE-463A-41DA-ABF3-4917953DEE1B}" sibTransId="{E4F39DEC-A1B3-4072-8434-AB95816F597D}"/>
    <dgm:cxn modelId="{1B65DF4B-53C0-4A4E-AA77-96752DBBF0FC}" type="presOf" srcId="{8CFB8AF1-4BB3-47C8-A30C-ECBF8D36A15F}" destId="{7772DE0A-CD9A-43BB-AEB5-A15B3A90F13C}" srcOrd="0" destOrd="0" presId="urn:microsoft.com/office/officeart/2005/8/layout/vList2"/>
    <dgm:cxn modelId="{7B75E552-26D9-4FF6-BB53-65F353E14062}" type="presOf" srcId="{4C60EDAE-25F2-4C76-8B8C-95F82854699E}" destId="{54CAC46E-1AC6-40D8-AFCE-3B96F5627B25}" srcOrd="0" destOrd="0" presId="urn:microsoft.com/office/officeart/2005/8/layout/vList2"/>
    <dgm:cxn modelId="{774AA978-578F-4950-A058-00F62816CA9E}" type="presOf" srcId="{EC57E3EA-FD94-45EF-A309-58DD1C5E09D9}" destId="{38A9502E-CCF8-4974-A8E2-4164AD7EF79F}" srcOrd="0" destOrd="0" presId="urn:microsoft.com/office/officeart/2005/8/layout/vList2"/>
    <dgm:cxn modelId="{D814C38C-BCB7-4229-9371-892D60DB1F20}" srcId="{4C60EDAE-25F2-4C76-8B8C-95F82854699E}" destId="{EC57E3EA-FD94-45EF-A309-58DD1C5E09D9}" srcOrd="4" destOrd="0" parTransId="{FB16849D-509A-4329-968C-FD06598C7DFD}" sibTransId="{E0474E98-10D8-421C-B4B8-00B02C07EE4D}"/>
    <dgm:cxn modelId="{13ECC29C-FB91-4272-8215-0C679892325F}" type="presOf" srcId="{EB5B8A95-876E-4A8D-8408-FFEBB3D05F7C}" destId="{E95FB922-154E-4F8B-A4BD-B16B535524BA}" srcOrd="0" destOrd="0" presId="urn:microsoft.com/office/officeart/2005/8/layout/vList2"/>
    <dgm:cxn modelId="{F8C219A5-4F52-4F29-991E-83F037AA740F}" srcId="{4C60EDAE-25F2-4C76-8B8C-95F82854699E}" destId="{37ADEA3F-56B4-4995-85E0-8FCCDCC087EB}" srcOrd="2" destOrd="0" parTransId="{F5EB477A-505B-41A7-B6C3-43A1C0AF07AE}" sibTransId="{3632512B-097E-4015-9EB5-14E0EAFB02A3}"/>
    <dgm:cxn modelId="{5274B7AC-7C11-434C-8A64-3757808198B0}" type="presOf" srcId="{EB9B38FE-B27C-4EBD-913E-4D79082F202B}" destId="{607A379A-D0AD-420F-872E-698E09C7F024}" srcOrd="0" destOrd="0" presId="urn:microsoft.com/office/officeart/2005/8/layout/vList2"/>
    <dgm:cxn modelId="{BDFD8CAF-0886-4AD8-87F5-CBFF851F620F}" type="presOf" srcId="{37ADEA3F-56B4-4995-85E0-8FCCDCC087EB}" destId="{607B759A-5CE1-4618-91DF-F45A8410BEEA}" srcOrd="0" destOrd="0" presId="urn:microsoft.com/office/officeart/2005/8/layout/vList2"/>
    <dgm:cxn modelId="{623966C1-B8B8-43C1-854E-7F90600348DC}" srcId="{4C60EDAE-25F2-4C76-8B8C-95F82854699E}" destId="{EB5B8A95-876E-4A8D-8408-FFEBB3D05F7C}" srcOrd="5" destOrd="0" parTransId="{53220520-610F-4225-9762-9EAB29C3030E}" sibTransId="{4E9A4ED3-A29E-4F90-A71E-6942EE40C55D}"/>
    <dgm:cxn modelId="{6ED60FDB-4531-49CA-BE16-691CF29B2A53}" type="presOf" srcId="{6DDDF6CD-B3B9-41FD-A25A-28EB603299FF}" destId="{58442F50-BC41-4A6C-AB7C-4ABEAD5768ED}" srcOrd="0" destOrd="0" presId="urn:microsoft.com/office/officeart/2005/8/layout/vList2"/>
    <dgm:cxn modelId="{4DB3CADC-9498-44AA-86E2-1D4F54B9A884}" srcId="{4C60EDAE-25F2-4C76-8B8C-95F82854699E}" destId="{8CFB8AF1-4BB3-47C8-A30C-ECBF8D36A15F}" srcOrd="0" destOrd="0" parTransId="{E50D9919-9209-49C1-AFB7-AB3298A6A485}" sibTransId="{396404E0-FB24-4F5B-9B63-31A1E4546657}"/>
    <dgm:cxn modelId="{37E55EF5-6753-4F7E-AF1C-7260609B941B}" srcId="{4C60EDAE-25F2-4C76-8B8C-95F82854699E}" destId="{EB9B38FE-B27C-4EBD-913E-4D79082F202B}" srcOrd="3" destOrd="0" parTransId="{590292AE-BB2C-4FAB-A622-C8930E018237}" sibTransId="{62441027-2087-423F-BB51-CEBA5CA659AF}"/>
    <dgm:cxn modelId="{E31222F9-F436-4A78-9540-D52183DB59F7}" type="presParOf" srcId="{54CAC46E-1AC6-40D8-AFCE-3B96F5627B25}" destId="{7772DE0A-CD9A-43BB-AEB5-A15B3A90F13C}" srcOrd="0" destOrd="0" presId="urn:microsoft.com/office/officeart/2005/8/layout/vList2"/>
    <dgm:cxn modelId="{7D049E64-536E-4878-9197-C3BFAD601DCC}" type="presParOf" srcId="{54CAC46E-1AC6-40D8-AFCE-3B96F5627B25}" destId="{C7E2A5DF-615C-4147-9003-120DB4F50A75}" srcOrd="1" destOrd="0" presId="urn:microsoft.com/office/officeart/2005/8/layout/vList2"/>
    <dgm:cxn modelId="{95BBE274-A12E-4E05-AF22-C200E97BC629}" type="presParOf" srcId="{54CAC46E-1AC6-40D8-AFCE-3B96F5627B25}" destId="{58442F50-BC41-4A6C-AB7C-4ABEAD5768ED}" srcOrd="2" destOrd="0" presId="urn:microsoft.com/office/officeart/2005/8/layout/vList2"/>
    <dgm:cxn modelId="{281AF0EB-26A6-491A-94E8-1BA8E39693EE}" type="presParOf" srcId="{54CAC46E-1AC6-40D8-AFCE-3B96F5627B25}" destId="{A9399B33-F1CB-4DA3-9493-FCD50F74649F}" srcOrd="3" destOrd="0" presId="urn:microsoft.com/office/officeart/2005/8/layout/vList2"/>
    <dgm:cxn modelId="{15019465-B0E8-42C0-AF2E-5D57FD7F9AEB}" type="presParOf" srcId="{54CAC46E-1AC6-40D8-AFCE-3B96F5627B25}" destId="{607B759A-5CE1-4618-91DF-F45A8410BEEA}" srcOrd="4" destOrd="0" presId="urn:microsoft.com/office/officeart/2005/8/layout/vList2"/>
    <dgm:cxn modelId="{B8560234-B63B-4F15-A3DD-6F77FC68EE88}" type="presParOf" srcId="{54CAC46E-1AC6-40D8-AFCE-3B96F5627B25}" destId="{16902F9D-C750-4B60-8459-A16086E89487}" srcOrd="5" destOrd="0" presId="urn:microsoft.com/office/officeart/2005/8/layout/vList2"/>
    <dgm:cxn modelId="{647D9C89-8577-483B-936A-6215443F2323}" type="presParOf" srcId="{54CAC46E-1AC6-40D8-AFCE-3B96F5627B25}" destId="{607A379A-D0AD-420F-872E-698E09C7F024}" srcOrd="6" destOrd="0" presId="urn:microsoft.com/office/officeart/2005/8/layout/vList2"/>
    <dgm:cxn modelId="{4463ECE2-B27D-4647-AB39-D63BF9D5F147}" type="presParOf" srcId="{54CAC46E-1AC6-40D8-AFCE-3B96F5627B25}" destId="{F2A237E4-299A-42BC-A415-4B86A7643A07}" srcOrd="7" destOrd="0" presId="urn:microsoft.com/office/officeart/2005/8/layout/vList2"/>
    <dgm:cxn modelId="{FE109A28-73F3-43C2-A2FD-8F44AB5219FF}" type="presParOf" srcId="{54CAC46E-1AC6-40D8-AFCE-3B96F5627B25}" destId="{38A9502E-CCF8-4974-A8E2-4164AD7EF79F}" srcOrd="8" destOrd="0" presId="urn:microsoft.com/office/officeart/2005/8/layout/vList2"/>
    <dgm:cxn modelId="{9421A038-4916-4355-A3D5-6F036A3169E7}" type="presParOf" srcId="{54CAC46E-1AC6-40D8-AFCE-3B96F5627B25}" destId="{BC129074-82E5-4636-AE22-F7DD66A003B3}" srcOrd="9" destOrd="0" presId="urn:microsoft.com/office/officeart/2005/8/layout/vList2"/>
    <dgm:cxn modelId="{2EC67CB0-647C-4999-B169-CF6745346DD8}" type="presParOf" srcId="{54CAC46E-1AC6-40D8-AFCE-3B96F5627B25}" destId="{E95FB922-154E-4F8B-A4BD-B16B535524B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FA97B3-1E4C-47EB-BA17-8FE8F659DB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ABCABEF-AD49-4B3D-BC00-400AF73B7944}">
      <dgm:prSet/>
      <dgm:spPr/>
      <dgm:t>
        <a:bodyPr/>
        <a:lstStyle/>
        <a:p>
          <a:pPr>
            <a:lnSpc>
              <a:spcPct val="100000"/>
            </a:lnSpc>
          </a:pPr>
          <a:r>
            <a:rPr lang="en-US"/>
            <a:t>1. Version upgrades: traffic to a route is shifted gradually from one cluster to another</a:t>
          </a:r>
        </a:p>
      </dgm:t>
    </dgm:pt>
    <dgm:pt modelId="{AD7B90BA-5A5A-48BF-8386-C8BF65900AB1}" type="parTrans" cxnId="{C288B9A7-6B86-4035-8D2A-E8F76E438345}">
      <dgm:prSet/>
      <dgm:spPr/>
      <dgm:t>
        <a:bodyPr/>
        <a:lstStyle/>
        <a:p>
          <a:endParaRPr lang="en-US"/>
        </a:p>
      </dgm:t>
    </dgm:pt>
    <dgm:pt modelId="{0D8B48A1-443D-4181-B56B-0C8A7A321847}" type="sibTrans" cxnId="{C288B9A7-6B86-4035-8D2A-E8F76E438345}">
      <dgm:prSet/>
      <dgm:spPr/>
      <dgm:t>
        <a:bodyPr/>
        <a:lstStyle/>
        <a:p>
          <a:endParaRPr lang="en-US"/>
        </a:p>
      </dgm:t>
    </dgm:pt>
    <dgm:pt modelId="{462578C1-0E32-4536-8F76-FA3C474000C7}">
      <dgm:prSet/>
      <dgm:spPr/>
      <dgm:t>
        <a:bodyPr/>
        <a:lstStyle/>
        <a:p>
          <a:pPr>
            <a:lnSpc>
              <a:spcPct val="100000"/>
            </a:lnSpc>
          </a:pPr>
          <a:r>
            <a:rPr lang="en-US"/>
            <a:t>2. Multivariate testing: two or more version of the same service are tested simultaneously. The traffic to the route must be split between clusters running different versions of the same service.</a:t>
          </a:r>
        </a:p>
      </dgm:t>
    </dgm:pt>
    <dgm:pt modelId="{2BB8E180-98EF-407E-8693-20AEEF434EE8}" type="parTrans" cxnId="{3028F307-3935-4C3D-B34A-A66FD830DF06}">
      <dgm:prSet/>
      <dgm:spPr/>
      <dgm:t>
        <a:bodyPr/>
        <a:lstStyle/>
        <a:p>
          <a:endParaRPr lang="en-US"/>
        </a:p>
      </dgm:t>
    </dgm:pt>
    <dgm:pt modelId="{C930EF4E-ACEB-45C3-BF9C-0F062E2B0CFE}" type="sibTrans" cxnId="{3028F307-3935-4C3D-B34A-A66FD830DF06}">
      <dgm:prSet/>
      <dgm:spPr/>
      <dgm:t>
        <a:bodyPr/>
        <a:lstStyle/>
        <a:p>
          <a:endParaRPr lang="en-US"/>
        </a:p>
      </dgm:t>
    </dgm:pt>
    <dgm:pt modelId="{49F42A48-FCC4-4BFC-A2A5-CEFF47D05CCC}" type="pres">
      <dgm:prSet presAssocID="{78FA97B3-1E4C-47EB-BA17-8FE8F659DB21}" presName="root" presStyleCnt="0">
        <dgm:presLayoutVars>
          <dgm:dir/>
          <dgm:resizeHandles val="exact"/>
        </dgm:presLayoutVars>
      </dgm:prSet>
      <dgm:spPr/>
    </dgm:pt>
    <dgm:pt modelId="{74502279-79E8-4DD2-B021-E850B9BC6DA8}" type="pres">
      <dgm:prSet presAssocID="{9ABCABEF-AD49-4B3D-BC00-400AF73B7944}" presName="compNode" presStyleCnt="0"/>
      <dgm:spPr/>
    </dgm:pt>
    <dgm:pt modelId="{FB648813-811B-47B6-AD73-640F49CA67E0}" type="pres">
      <dgm:prSet presAssocID="{9ABCABEF-AD49-4B3D-BC00-400AF73B7944}" presName="bgRect" presStyleLbl="bgShp" presStyleIdx="0" presStyleCnt="2"/>
      <dgm:spPr/>
    </dgm:pt>
    <dgm:pt modelId="{BA36F958-EA49-4ADB-8048-81FB7CD4E6DF}" type="pres">
      <dgm:prSet presAssocID="{9ABCABEF-AD49-4B3D-BC00-400AF73B79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B30E05CA-D632-4DBC-974C-D0027F54AEA6}" type="pres">
      <dgm:prSet presAssocID="{9ABCABEF-AD49-4B3D-BC00-400AF73B7944}" presName="spaceRect" presStyleCnt="0"/>
      <dgm:spPr/>
    </dgm:pt>
    <dgm:pt modelId="{DD921E4C-9DE7-432C-BF24-F148F38E5930}" type="pres">
      <dgm:prSet presAssocID="{9ABCABEF-AD49-4B3D-BC00-400AF73B7944}" presName="parTx" presStyleLbl="revTx" presStyleIdx="0" presStyleCnt="2">
        <dgm:presLayoutVars>
          <dgm:chMax val="0"/>
          <dgm:chPref val="0"/>
        </dgm:presLayoutVars>
      </dgm:prSet>
      <dgm:spPr/>
    </dgm:pt>
    <dgm:pt modelId="{235B6595-C3B7-44F5-9D67-55834587ECB8}" type="pres">
      <dgm:prSet presAssocID="{0D8B48A1-443D-4181-B56B-0C8A7A321847}" presName="sibTrans" presStyleCnt="0"/>
      <dgm:spPr/>
    </dgm:pt>
    <dgm:pt modelId="{10B13458-AD32-4498-8148-3CD03C130993}" type="pres">
      <dgm:prSet presAssocID="{462578C1-0E32-4536-8F76-FA3C474000C7}" presName="compNode" presStyleCnt="0"/>
      <dgm:spPr/>
    </dgm:pt>
    <dgm:pt modelId="{10A77DCF-AD81-48FA-8D16-64C5674B8CBD}" type="pres">
      <dgm:prSet presAssocID="{462578C1-0E32-4536-8F76-FA3C474000C7}" presName="bgRect" presStyleLbl="bgShp" presStyleIdx="1" presStyleCnt="2"/>
      <dgm:spPr/>
    </dgm:pt>
    <dgm:pt modelId="{C031E7B8-AFFD-4854-9966-0A3C498B6DF7}" type="pres">
      <dgm:prSet presAssocID="{462578C1-0E32-4536-8F76-FA3C474000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244310A-B8B1-4DA0-95BB-15A69E90863B}" type="pres">
      <dgm:prSet presAssocID="{462578C1-0E32-4536-8F76-FA3C474000C7}" presName="spaceRect" presStyleCnt="0"/>
      <dgm:spPr/>
    </dgm:pt>
    <dgm:pt modelId="{AA2A55BD-3A69-41C6-BEF6-BD476971A734}" type="pres">
      <dgm:prSet presAssocID="{462578C1-0E32-4536-8F76-FA3C474000C7}" presName="parTx" presStyleLbl="revTx" presStyleIdx="1" presStyleCnt="2">
        <dgm:presLayoutVars>
          <dgm:chMax val="0"/>
          <dgm:chPref val="0"/>
        </dgm:presLayoutVars>
      </dgm:prSet>
      <dgm:spPr/>
    </dgm:pt>
  </dgm:ptLst>
  <dgm:cxnLst>
    <dgm:cxn modelId="{3028F307-3935-4C3D-B34A-A66FD830DF06}" srcId="{78FA97B3-1E4C-47EB-BA17-8FE8F659DB21}" destId="{462578C1-0E32-4536-8F76-FA3C474000C7}" srcOrd="1" destOrd="0" parTransId="{2BB8E180-98EF-407E-8693-20AEEF434EE8}" sibTransId="{C930EF4E-ACEB-45C3-BF9C-0F062E2B0CFE}"/>
    <dgm:cxn modelId="{F2FB733F-11FB-41E4-9D08-7801A89F7F54}" type="presOf" srcId="{9ABCABEF-AD49-4B3D-BC00-400AF73B7944}" destId="{DD921E4C-9DE7-432C-BF24-F148F38E5930}" srcOrd="0" destOrd="0" presId="urn:microsoft.com/office/officeart/2018/2/layout/IconVerticalSolidList"/>
    <dgm:cxn modelId="{FCB0BD99-59C4-44F7-896A-47DBD102DA5D}" type="presOf" srcId="{78FA97B3-1E4C-47EB-BA17-8FE8F659DB21}" destId="{49F42A48-FCC4-4BFC-A2A5-CEFF47D05CCC}" srcOrd="0" destOrd="0" presId="urn:microsoft.com/office/officeart/2018/2/layout/IconVerticalSolidList"/>
    <dgm:cxn modelId="{C288B9A7-6B86-4035-8D2A-E8F76E438345}" srcId="{78FA97B3-1E4C-47EB-BA17-8FE8F659DB21}" destId="{9ABCABEF-AD49-4B3D-BC00-400AF73B7944}" srcOrd="0" destOrd="0" parTransId="{AD7B90BA-5A5A-48BF-8386-C8BF65900AB1}" sibTransId="{0D8B48A1-443D-4181-B56B-0C8A7A321847}"/>
    <dgm:cxn modelId="{4E8199D9-3D6F-4E35-8C2F-EE55ED29B232}" type="presOf" srcId="{462578C1-0E32-4536-8F76-FA3C474000C7}" destId="{AA2A55BD-3A69-41C6-BEF6-BD476971A734}" srcOrd="0" destOrd="0" presId="urn:microsoft.com/office/officeart/2018/2/layout/IconVerticalSolidList"/>
    <dgm:cxn modelId="{BFACB803-B137-4271-AD87-522786B30345}" type="presParOf" srcId="{49F42A48-FCC4-4BFC-A2A5-CEFF47D05CCC}" destId="{74502279-79E8-4DD2-B021-E850B9BC6DA8}" srcOrd="0" destOrd="0" presId="urn:microsoft.com/office/officeart/2018/2/layout/IconVerticalSolidList"/>
    <dgm:cxn modelId="{70597D2D-3FAD-403E-B968-773604EF54D9}" type="presParOf" srcId="{74502279-79E8-4DD2-B021-E850B9BC6DA8}" destId="{FB648813-811B-47B6-AD73-640F49CA67E0}" srcOrd="0" destOrd="0" presId="urn:microsoft.com/office/officeart/2018/2/layout/IconVerticalSolidList"/>
    <dgm:cxn modelId="{2DF52A67-DB5D-497B-BB55-27E1242B70ED}" type="presParOf" srcId="{74502279-79E8-4DD2-B021-E850B9BC6DA8}" destId="{BA36F958-EA49-4ADB-8048-81FB7CD4E6DF}" srcOrd="1" destOrd="0" presId="urn:microsoft.com/office/officeart/2018/2/layout/IconVerticalSolidList"/>
    <dgm:cxn modelId="{C5511C22-A492-4643-90FF-386EE99C78AD}" type="presParOf" srcId="{74502279-79E8-4DD2-B021-E850B9BC6DA8}" destId="{B30E05CA-D632-4DBC-974C-D0027F54AEA6}" srcOrd="2" destOrd="0" presId="urn:microsoft.com/office/officeart/2018/2/layout/IconVerticalSolidList"/>
    <dgm:cxn modelId="{A9113293-585A-4FBA-A078-A3C23E128295}" type="presParOf" srcId="{74502279-79E8-4DD2-B021-E850B9BC6DA8}" destId="{DD921E4C-9DE7-432C-BF24-F148F38E5930}" srcOrd="3" destOrd="0" presId="urn:microsoft.com/office/officeart/2018/2/layout/IconVerticalSolidList"/>
    <dgm:cxn modelId="{9398184B-1865-4558-A961-5CF8223B0728}" type="presParOf" srcId="{49F42A48-FCC4-4BFC-A2A5-CEFF47D05CCC}" destId="{235B6595-C3B7-44F5-9D67-55834587ECB8}" srcOrd="1" destOrd="0" presId="urn:microsoft.com/office/officeart/2018/2/layout/IconVerticalSolidList"/>
    <dgm:cxn modelId="{083D8E4B-9A87-49A5-9360-4D80D3520D59}" type="presParOf" srcId="{49F42A48-FCC4-4BFC-A2A5-CEFF47D05CCC}" destId="{10B13458-AD32-4498-8148-3CD03C130993}" srcOrd="2" destOrd="0" presId="urn:microsoft.com/office/officeart/2018/2/layout/IconVerticalSolidList"/>
    <dgm:cxn modelId="{70E60B36-688F-4692-9D61-9939651F2BCF}" type="presParOf" srcId="{10B13458-AD32-4498-8148-3CD03C130993}" destId="{10A77DCF-AD81-48FA-8D16-64C5674B8CBD}" srcOrd="0" destOrd="0" presId="urn:microsoft.com/office/officeart/2018/2/layout/IconVerticalSolidList"/>
    <dgm:cxn modelId="{80BA2480-5877-4102-9563-D7ADDFB8C738}" type="presParOf" srcId="{10B13458-AD32-4498-8148-3CD03C130993}" destId="{C031E7B8-AFFD-4854-9966-0A3C498B6DF7}" srcOrd="1" destOrd="0" presId="urn:microsoft.com/office/officeart/2018/2/layout/IconVerticalSolidList"/>
    <dgm:cxn modelId="{63CAD5F5-0BF3-4453-861E-3D2CFD2DD9B1}" type="presParOf" srcId="{10B13458-AD32-4498-8148-3CD03C130993}" destId="{E244310A-B8B1-4DA0-95BB-15A69E90863B}" srcOrd="2" destOrd="0" presId="urn:microsoft.com/office/officeart/2018/2/layout/IconVerticalSolidList"/>
    <dgm:cxn modelId="{B6102FDF-6D96-4243-A790-8F17E8DE2BEE}" type="presParOf" srcId="{10B13458-AD32-4498-8148-3CD03C130993}" destId="{AA2A55BD-3A69-41C6-BEF6-BD476971A73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FD6931-DEDB-49B6-B3BB-F5B124631C5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C2D9AE9-D9CC-4A95-B675-15BA0BE37F05}">
      <dgm:prSet/>
      <dgm:spPr/>
      <dgm:t>
        <a:bodyPr/>
        <a:lstStyle/>
        <a:p>
          <a:r>
            <a:rPr lang="en-US"/>
            <a:t>Circuit Breaking</a:t>
          </a:r>
        </a:p>
      </dgm:t>
    </dgm:pt>
    <dgm:pt modelId="{0C7F6DE0-706F-452B-8588-3DAC4CE18882}" type="parTrans" cxnId="{007F10AD-6898-4CDC-9A9A-6D45925AE316}">
      <dgm:prSet/>
      <dgm:spPr/>
      <dgm:t>
        <a:bodyPr/>
        <a:lstStyle/>
        <a:p>
          <a:endParaRPr lang="en-US"/>
        </a:p>
      </dgm:t>
    </dgm:pt>
    <dgm:pt modelId="{E9D90208-96D3-447B-B129-AA006552D36E}" type="sibTrans" cxnId="{007F10AD-6898-4CDC-9A9A-6D45925AE316}">
      <dgm:prSet/>
      <dgm:spPr/>
      <dgm:t>
        <a:bodyPr/>
        <a:lstStyle/>
        <a:p>
          <a:endParaRPr lang="en-US"/>
        </a:p>
      </dgm:t>
    </dgm:pt>
    <dgm:pt modelId="{50EB8514-3DBE-4033-A28F-C59BF86642A2}">
      <dgm:prSet/>
      <dgm:spPr/>
      <dgm:t>
        <a:bodyPr/>
        <a:lstStyle/>
        <a:p>
          <a:r>
            <a:rPr lang="en-US"/>
            <a:t>Retires</a:t>
          </a:r>
        </a:p>
      </dgm:t>
    </dgm:pt>
    <dgm:pt modelId="{3AC98853-9BF1-4897-B939-6F11CEC8CF46}" type="parTrans" cxnId="{25763ACD-8D76-4AC0-A3CD-6DF917A82CDE}">
      <dgm:prSet/>
      <dgm:spPr/>
      <dgm:t>
        <a:bodyPr/>
        <a:lstStyle/>
        <a:p>
          <a:endParaRPr lang="en-US"/>
        </a:p>
      </dgm:t>
    </dgm:pt>
    <dgm:pt modelId="{5FF0C79C-AE5B-4DA7-B409-3F5DFFFC1DB8}" type="sibTrans" cxnId="{25763ACD-8D76-4AC0-A3CD-6DF917A82CDE}">
      <dgm:prSet/>
      <dgm:spPr/>
      <dgm:t>
        <a:bodyPr/>
        <a:lstStyle/>
        <a:p>
          <a:endParaRPr lang="en-US"/>
        </a:p>
      </dgm:t>
    </dgm:pt>
    <dgm:pt modelId="{E2294B6B-68FD-4DC0-8CF4-B32CAD723E6C}">
      <dgm:prSet/>
      <dgm:spPr/>
      <dgm:t>
        <a:bodyPr/>
        <a:lstStyle/>
        <a:p>
          <a:r>
            <a:rPr lang="en-US"/>
            <a:t>Retries in gRPC services</a:t>
          </a:r>
        </a:p>
      </dgm:t>
    </dgm:pt>
    <dgm:pt modelId="{7AA0B7DE-CABF-478D-9A3D-CA1E0D94F040}" type="parTrans" cxnId="{272B17E1-5717-46FC-A340-BFE0A23196B3}">
      <dgm:prSet/>
      <dgm:spPr/>
      <dgm:t>
        <a:bodyPr/>
        <a:lstStyle/>
        <a:p>
          <a:endParaRPr lang="en-US"/>
        </a:p>
      </dgm:t>
    </dgm:pt>
    <dgm:pt modelId="{0A53F635-7977-4265-B03D-EC9353972B68}" type="sibTrans" cxnId="{272B17E1-5717-46FC-A340-BFE0A23196B3}">
      <dgm:prSet/>
      <dgm:spPr/>
      <dgm:t>
        <a:bodyPr/>
        <a:lstStyle/>
        <a:p>
          <a:endParaRPr lang="en-US"/>
        </a:p>
      </dgm:t>
    </dgm:pt>
    <dgm:pt modelId="{32C86C5D-B701-4E50-9668-E3D127259CBB}">
      <dgm:prSet/>
      <dgm:spPr/>
      <dgm:t>
        <a:bodyPr/>
        <a:lstStyle/>
        <a:p>
          <a:r>
            <a:rPr lang="en-US"/>
            <a:t>Outlier Detection</a:t>
          </a:r>
        </a:p>
      </dgm:t>
    </dgm:pt>
    <dgm:pt modelId="{37D3F641-AEF9-4DD3-8D2D-E1DE2F7383A6}" type="parTrans" cxnId="{E06A43E3-312C-430F-805A-7E727226E073}">
      <dgm:prSet/>
      <dgm:spPr/>
      <dgm:t>
        <a:bodyPr/>
        <a:lstStyle/>
        <a:p>
          <a:endParaRPr lang="en-US"/>
        </a:p>
      </dgm:t>
    </dgm:pt>
    <dgm:pt modelId="{4AF0F175-B2ED-4D42-89C6-209B4A195600}" type="sibTrans" cxnId="{E06A43E3-312C-430F-805A-7E727226E073}">
      <dgm:prSet/>
      <dgm:spPr/>
      <dgm:t>
        <a:bodyPr/>
        <a:lstStyle/>
        <a:p>
          <a:endParaRPr lang="en-US"/>
        </a:p>
      </dgm:t>
    </dgm:pt>
    <dgm:pt modelId="{862F1FF6-F6B4-40C5-AB33-4A72F69D8DE8}" type="pres">
      <dgm:prSet presAssocID="{0EFD6931-DEDB-49B6-B3BB-F5B124631C59}" presName="linear" presStyleCnt="0">
        <dgm:presLayoutVars>
          <dgm:animLvl val="lvl"/>
          <dgm:resizeHandles val="exact"/>
        </dgm:presLayoutVars>
      </dgm:prSet>
      <dgm:spPr/>
    </dgm:pt>
    <dgm:pt modelId="{4EC57F0A-36B5-4E8F-B0E4-1E278EBE741B}" type="pres">
      <dgm:prSet presAssocID="{DC2D9AE9-D9CC-4A95-B675-15BA0BE37F05}" presName="parentText" presStyleLbl="node1" presStyleIdx="0" presStyleCnt="4">
        <dgm:presLayoutVars>
          <dgm:chMax val="0"/>
          <dgm:bulletEnabled val="1"/>
        </dgm:presLayoutVars>
      </dgm:prSet>
      <dgm:spPr/>
    </dgm:pt>
    <dgm:pt modelId="{1D3BADD9-C9EB-4A3A-8A12-C8E394E5C039}" type="pres">
      <dgm:prSet presAssocID="{E9D90208-96D3-447B-B129-AA006552D36E}" presName="spacer" presStyleCnt="0"/>
      <dgm:spPr/>
    </dgm:pt>
    <dgm:pt modelId="{5E2B3851-C2D6-4A19-B49B-BF1CF7727D1A}" type="pres">
      <dgm:prSet presAssocID="{50EB8514-3DBE-4033-A28F-C59BF86642A2}" presName="parentText" presStyleLbl="node1" presStyleIdx="1" presStyleCnt="4">
        <dgm:presLayoutVars>
          <dgm:chMax val="0"/>
          <dgm:bulletEnabled val="1"/>
        </dgm:presLayoutVars>
      </dgm:prSet>
      <dgm:spPr/>
    </dgm:pt>
    <dgm:pt modelId="{07B365EA-2FA8-4E79-A18B-A4210EB4CB25}" type="pres">
      <dgm:prSet presAssocID="{5FF0C79C-AE5B-4DA7-B409-3F5DFFFC1DB8}" presName="spacer" presStyleCnt="0"/>
      <dgm:spPr/>
    </dgm:pt>
    <dgm:pt modelId="{BFA50637-0ACC-477C-BF0C-C478F8D330DD}" type="pres">
      <dgm:prSet presAssocID="{E2294B6B-68FD-4DC0-8CF4-B32CAD723E6C}" presName="parentText" presStyleLbl="node1" presStyleIdx="2" presStyleCnt="4">
        <dgm:presLayoutVars>
          <dgm:chMax val="0"/>
          <dgm:bulletEnabled val="1"/>
        </dgm:presLayoutVars>
      </dgm:prSet>
      <dgm:spPr/>
    </dgm:pt>
    <dgm:pt modelId="{BE97C9A1-669E-4FCB-97C1-85C5835D6219}" type="pres">
      <dgm:prSet presAssocID="{0A53F635-7977-4265-B03D-EC9353972B68}" presName="spacer" presStyleCnt="0"/>
      <dgm:spPr/>
    </dgm:pt>
    <dgm:pt modelId="{32291BBE-42E4-4719-A3D7-3216F20FBF0E}" type="pres">
      <dgm:prSet presAssocID="{32C86C5D-B701-4E50-9668-E3D127259CBB}" presName="parentText" presStyleLbl="node1" presStyleIdx="3" presStyleCnt="4">
        <dgm:presLayoutVars>
          <dgm:chMax val="0"/>
          <dgm:bulletEnabled val="1"/>
        </dgm:presLayoutVars>
      </dgm:prSet>
      <dgm:spPr/>
    </dgm:pt>
  </dgm:ptLst>
  <dgm:cxnLst>
    <dgm:cxn modelId="{D9BC7F38-FE32-4CEA-81C7-4A8CFD871957}" type="presOf" srcId="{32C86C5D-B701-4E50-9668-E3D127259CBB}" destId="{32291BBE-42E4-4719-A3D7-3216F20FBF0E}" srcOrd="0" destOrd="0" presId="urn:microsoft.com/office/officeart/2005/8/layout/vList2"/>
    <dgm:cxn modelId="{5EA5DA66-3215-40B1-9502-0FABEB9B1799}" type="presOf" srcId="{0EFD6931-DEDB-49B6-B3BB-F5B124631C59}" destId="{862F1FF6-F6B4-40C5-AB33-4A72F69D8DE8}" srcOrd="0" destOrd="0" presId="urn:microsoft.com/office/officeart/2005/8/layout/vList2"/>
    <dgm:cxn modelId="{36F31253-C7F6-4C14-B4AC-3C2B9C2B56E8}" type="presOf" srcId="{E2294B6B-68FD-4DC0-8CF4-B32CAD723E6C}" destId="{BFA50637-0ACC-477C-BF0C-C478F8D330DD}" srcOrd="0" destOrd="0" presId="urn:microsoft.com/office/officeart/2005/8/layout/vList2"/>
    <dgm:cxn modelId="{007F10AD-6898-4CDC-9A9A-6D45925AE316}" srcId="{0EFD6931-DEDB-49B6-B3BB-F5B124631C59}" destId="{DC2D9AE9-D9CC-4A95-B675-15BA0BE37F05}" srcOrd="0" destOrd="0" parTransId="{0C7F6DE0-706F-452B-8588-3DAC4CE18882}" sibTransId="{E9D90208-96D3-447B-B129-AA006552D36E}"/>
    <dgm:cxn modelId="{25763ACD-8D76-4AC0-A3CD-6DF917A82CDE}" srcId="{0EFD6931-DEDB-49B6-B3BB-F5B124631C59}" destId="{50EB8514-3DBE-4033-A28F-C59BF86642A2}" srcOrd="1" destOrd="0" parTransId="{3AC98853-9BF1-4897-B939-6F11CEC8CF46}" sibTransId="{5FF0C79C-AE5B-4DA7-B409-3F5DFFFC1DB8}"/>
    <dgm:cxn modelId="{272B17E1-5717-46FC-A340-BFE0A23196B3}" srcId="{0EFD6931-DEDB-49B6-B3BB-F5B124631C59}" destId="{E2294B6B-68FD-4DC0-8CF4-B32CAD723E6C}" srcOrd="2" destOrd="0" parTransId="{7AA0B7DE-CABF-478D-9A3D-CA1E0D94F040}" sibTransId="{0A53F635-7977-4265-B03D-EC9353972B68}"/>
    <dgm:cxn modelId="{E06A43E3-312C-430F-805A-7E727226E073}" srcId="{0EFD6931-DEDB-49B6-B3BB-F5B124631C59}" destId="{32C86C5D-B701-4E50-9668-E3D127259CBB}" srcOrd="3" destOrd="0" parTransId="{37D3F641-AEF9-4DD3-8D2D-E1DE2F7383A6}" sibTransId="{4AF0F175-B2ED-4D42-89C6-209B4A195600}"/>
    <dgm:cxn modelId="{8D6654ED-4EEA-4855-AD9B-908D325B8844}" type="presOf" srcId="{50EB8514-3DBE-4033-A28F-C59BF86642A2}" destId="{5E2B3851-C2D6-4A19-B49B-BF1CF7727D1A}" srcOrd="0" destOrd="0" presId="urn:microsoft.com/office/officeart/2005/8/layout/vList2"/>
    <dgm:cxn modelId="{EEA7C3F5-0C7D-40E6-AC37-AF4C1A2AD026}" type="presOf" srcId="{DC2D9AE9-D9CC-4A95-B675-15BA0BE37F05}" destId="{4EC57F0A-36B5-4E8F-B0E4-1E278EBE741B}" srcOrd="0" destOrd="0" presId="urn:microsoft.com/office/officeart/2005/8/layout/vList2"/>
    <dgm:cxn modelId="{F6ED4C88-BD42-4C06-9C73-4D1FCBD077C8}" type="presParOf" srcId="{862F1FF6-F6B4-40C5-AB33-4A72F69D8DE8}" destId="{4EC57F0A-36B5-4E8F-B0E4-1E278EBE741B}" srcOrd="0" destOrd="0" presId="urn:microsoft.com/office/officeart/2005/8/layout/vList2"/>
    <dgm:cxn modelId="{35F44C32-78C4-4A67-9B75-5588A7ECA18B}" type="presParOf" srcId="{862F1FF6-F6B4-40C5-AB33-4A72F69D8DE8}" destId="{1D3BADD9-C9EB-4A3A-8A12-C8E394E5C039}" srcOrd="1" destOrd="0" presId="urn:microsoft.com/office/officeart/2005/8/layout/vList2"/>
    <dgm:cxn modelId="{624DC51C-06D2-4855-84E5-A3DEEF1437BD}" type="presParOf" srcId="{862F1FF6-F6B4-40C5-AB33-4A72F69D8DE8}" destId="{5E2B3851-C2D6-4A19-B49B-BF1CF7727D1A}" srcOrd="2" destOrd="0" presId="urn:microsoft.com/office/officeart/2005/8/layout/vList2"/>
    <dgm:cxn modelId="{90794511-647A-4FC3-9285-B48971B6FD26}" type="presParOf" srcId="{862F1FF6-F6B4-40C5-AB33-4A72F69D8DE8}" destId="{07B365EA-2FA8-4E79-A18B-A4210EB4CB25}" srcOrd="3" destOrd="0" presId="urn:microsoft.com/office/officeart/2005/8/layout/vList2"/>
    <dgm:cxn modelId="{3A01289F-3A27-4429-8CF8-E79CEE6C2499}" type="presParOf" srcId="{862F1FF6-F6B4-40C5-AB33-4A72F69D8DE8}" destId="{BFA50637-0ACC-477C-BF0C-C478F8D330DD}" srcOrd="4" destOrd="0" presId="urn:microsoft.com/office/officeart/2005/8/layout/vList2"/>
    <dgm:cxn modelId="{E47B6642-B7A8-4F76-B346-32895ADA35B4}" type="presParOf" srcId="{862F1FF6-F6B4-40C5-AB33-4A72F69D8DE8}" destId="{BE97C9A1-669E-4FCB-97C1-85C5835D6219}" srcOrd="5" destOrd="0" presId="urn:microsoft.com/office/officeart/2005/8/layout/vList2"/>
    <dgm:cxn modelId="{968B3356-9EA9-46FD-BE97-46C3EAD0A4BA}" type="presParOf" srcId="{862F1FF6-F6B4-40C5-AB33-4A72F69D8DE8}" destId="{32291BBE-42E4-4719-A3D7-3216F20FBF0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CA29D0-3BE3-4682-95CA-A3D202C0A11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D9B40A2-E98E-409B-B2E9-9B73CB900D9B}">
      <dgm:prSet/>
      <dgm:spPr/>
      <dgm:t>
        <a:bodyPr/>
        <a:lstStyle/>
        <a:p>
          <a:pPr>
            <a:lnSpc>
              <a:spcPct val="100000"/>
            </a:lnSpc>
          </a:pPr>
          <a:r>
            <a:rPr lang="en-US"/>
            <a:t>Metrics</a:t>
          </a:r>
        </a:p>
      </dgm:t>
    </dgm:pt>
    <dgm:pt modelId="{55331469-5261-4784-8A79-E7F8F4AA2EE4}" type="parTrans" cxnId="{AFF9B3F4-177E-4F45-B5FA-0F02C1BE5299}">
      <dgm:prSet/>
      <dgm:spPr/>
      <dgm:t>
        <a:bodyPr/>
        <a:lstStyle/>
        <a:p>
          <a:endParaRPr lang="en-US"/>
        </a:p>
      </dgm:t>
    </dgm:pt>
    <dgm:pt modelId="{A10CA3EE-ADE6-46B6-B74C-CA2E67A2C7D1}" type="sibTrans" cxnId="{AFF9B3F4-177E-4F45-B5FA-0F02C1BE5299}">
      <dgm:prSet/>
      <dgm:spPr/>
      <dgm:t>
        <a:bodyPr/>
        <a:lstStyle/>
        <a:p>
          <a:endParaRPr lang="en-US"/>
        </a:p>
      </dgm:t>
    </dgm:pt>
    <dgm:pt modelId="{B15C9427-788C-4D5A-AF85-356DBE3DB1A1}">
      <dgm:prSet/>
      <dgm:spPr/>
      <dgm:t>
        <a:bodyPr/>
        <a:lstStyle/>
        <a:p>
          <a:pPr>
            <a:lnSpc>
              <a:spcPct val="100000"/>
            </a:lnSpc>
          </a:pPr>
          <a:r>
            <a:rPr lang="en-US"/>
            <a:t>Logging</a:t>
          </a:r>
        </a:p>
      </dgm:t>
    </dgm:pt>
    <dgm:pt modelId="{7C1DD364-1BEB-4640-9F85-25960A56447D}" type="parTrans" cxnId="{1A6D2ACA-3907-401C-97F4-12DA7C7A5748}">
      <dgm:prSet/>
      <dgm:spPr/>
      <dgm:t>
        <a:bodyPr/>
        <a:lstStyle/>
        <a:p>
          <a:endParaRPr lang="en-US"/>
        </a:p>
      </dgm:t>
    </dgm:pt>
    <dgm:pt modelId="{4F3D919E-A3FD-4EFA-8606-ADA778699122}" type="sibTrans" cxnId="{1A6D2ACA-3907-401C-97F4-12DA7C7A5748}">
      <dgm:prSet/>
      <dgm:spPr/>
      <dgm:t>
        <a:bodyPr/>
        <a:lstStyle/>
        <a:p>
          <a:endParaRPr lang="en-US"/>
        </a:p>
      </dgm:t>
    </dgm:pt>
    <dgm:pt modelId="{0D1404D4-E767-4A0B-BDD0-F5B40E74C776}">
      <dgm:prSet/>
      <dgm:spPr/>
      <dgm:t>
        <a:bodyPr/>
        <a:lstStyle/>
        <a:p>
          <a:pPr>
            <a:lnSpc>
              <a:spcPct val="100000"/>
            </a:lnSpc>
          </a:pPr>
          <a:r>
            <a:rPr lang="en-US"/>
            <a:t>Traces</a:t>
          </a:r>
        </a:p>
      </dgm:t>
    </dgm:pt>
    <dgm:pt modelId="{612B0B5A-90E0-441C-B1E6-49FF115383BC}" type="parTrans" cxnId="{B1BC38B0-730D-4421-AB4D-A66BF85D8620}">
      <dgm:prSet/>
      <dgm:spPr/>
      <dgm:t>
        <a:bodyPr/>
        <a:lstStyle/>
        <a:p>
          <a:endParaRPr lang="en-US"/>
        </a:p>
      </dgm:t>
    </dgm:pt>
    <dgm:pt modelId="{9D929EF7-5BB7-4BDF-85BE-B37F2CABD05F}" type="sibTrans" cxnId="{B1BC38B0-730D-4421-AB4D-A66BF85D8620}">
      <dgm:prSet/>
      <dgm:spPr/>
      <dgm:t>
        <a:bodyPr/>
        <a:lstStyle/>
        <a:p>
          <a:endParaRPr lang="en-US"/>
        </a:p>
      </dgm:t>
    </dgm:pt>
    <dgm:pt modelId="{72B58BC1-1FF8-4A30-98D3-558974E3B096}" type="pres">
      <dgm:prSet presAssocID="{C1CA29D0-3BE3-4682-95CA-A3D202C0A11E}" presName="root" presStyleCnt="0">
        <dgm:presLayoutVars>
          <dgm:dir/>
          <dgm:resizeHandles val="exact"/>
        </dgm:presLayoutVars>
      </dgm:prSet>
      <dgm:spPr/>
    </dgm:pt>
    <dgm:pt modelId="{C06C002F-92E1-4513-8838-4F933CB41E74}" type="pres">
      <dgm:prSet presAssocID="{1D9B40A2-E98E-409B-B2E9-9B73CB900D9B}" presName="compNode" presStyleCnt="0"/>
      <dgm:spPr/>
    </dgm:pt>
    <dgm:pt modelId="{3576948C-FF73-4231-8AA7-B913EEEFEF90}" type="pres">
      <dgm:prSet presAssocID="{1D9B40A2-E98E-409B-B2E9-9B73CB900D9B}" presName="bgRect" presStyleLbl="bgShp" presStyleIdx="0" presStyleCnt="3"/>
      <dgm:spPr/>
    </dgm:pt>
    <dgm:pt modelId="{00BE5507-AA7E-41AC-8BA4-CDA564D098A2}" type="pres">
      <dgm:prSet presAssocID="{1D9B40A2-E98E-409B-B2E9-9B73CB900D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2E314566-8FE0-4079-BC2E-580357D53539}" type="pres">
      <dgm:prSet presAssocID="{1D9B40A2-E98E-409B-B2E9-9B73CB900D9B}" presName="spaceRect" presStyleCnt="0"/>
      <dgm:spPr/>
    </dgm:pt>
    <dgm:pt modelId="{8C841586-1A08-4435-9F31-EBCEA3BE96A3}" type="pres">
      <dgm:prSet presAssocID="{1D9B40A2-E98E-409B-B2E9-9B73CB900D9B}" presName="parTx" presStyleLbl="revTx" presStyleIdx="0" presStyleCnt="3">
        <dgm:presLayoutVars>
          <dgm:chMax val="0"/>
          <dgm:chPref val="0"/>
        </dgm:presLayoutVars>
      </dgm:prSet>
      <dgm:spPr/>
    </dgm:pt>
    <dgm:pt modelId="{98BF99D7-1556-4614-B144-C19E54A2CD5B}" type="pres">
      <dgm:prSet presAssocID="{A10CA3EE-ADE6-46B6-B74C-CA2E67A2C7D1}" presName="sibTrans" presStyleCnt="0"/>
      <dgm:spPr/>
    </dgm:pt>
    <dgm:pt modelId="{E9774074-0F07-4FC8-A8F0-36C916A3280B}" type="pres">
      <dgm:prSet presAssocID="{B15C9427-788C-4D5A-AF85-356DBE3DB1A1}" presName="compNode" presStyleCnt="0"/>
      <dgm:spPr/>
    </dgm:pt>
    <dgm:pt modelId="{2EE8B1D1-8864-46DD-9FAA-927E916D19E0}" type="pres">
      <dgm:prSet presAssocID="{B15C9427-788C-4D5A-AF85-356DBE3DB1A1}" presName="bgRect" presStyleLbl="bgShp" presStyleIdx="1" presStyleCnt="3"/>
      <dgm:spPr/>
    </dgm:pt>
    <dgm:pt modelId="{C29C84A8-A76F-4EC3-84D0-4EE886931790}" type="pres">
      <dgm:prSet presAssocID="{B15C9427-788C-4D5A-AF85-356DBE3DB1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 tree"/>
        </a:ext>
      </dgm:extLst>
    </dgm:pt>
    <dgm:pt modelId="{551076D6-EA9F-4680-8142-77431C19E948}" type="pres">
      <dgm:prSet presAssocID="{B15C9427-788C-4D5A-AF85-356DBE3DB1A1}" presName="spaceRect" presStyleCnt="0"/>
      <dgm:spPr/>
    </dgm:pt>
    <dgm:pt modelId="{B5EAD63E-467F-4A78-9156-0BF8A16FBDB9}" type="pres">
      <dgm:prSet presAssocID="{B15C9427-788C-4D5A-AF85-356DBE3DB1A1}" presName="parTx" presStyleLbl="revTx" presStyleIdx="1" presStyleCnt="3">
        <dgm:presLayoutVars>
          <dgm:chMax val="0"/>
          <dgm:chPref val="0"/>
        </dgm:presLayoutVars>
      </dgm:prSet>
      <dgm:spPr/>
    </dgm:pt>
    <dgm:pt modelId="{60FF81D7-8404-480E-85E4-E8D14D48B214}" type="pres">
      <dgm:prSet presAssocID="{4F3D919E-A3FD-4EFA-8606-ADA778699122}" presName="sibTrans" presStyleCnt="0"/>
      <dgm:spPr/>
    </dgm:pt>
    <dgm:pt modelId="{B9BBD485-E616-4342-ACFE-5A976B59D070}" type="pres">
      <dgm:prSet presAssocID="{0D1404D4-E767-4A0B-BDD0-F5B40E74C776}" presName="compNode" presStyleCnt="0"/>
      <dgm:spPr/>
    </dgm:pt>
    <dgm:pt modelId="{65C961FA-1B58-423F-AB81-42B8A4CAA91A}" type="pres">
      <dgm:prSet presAssocID="{0D1404D4-E767-4A0B-BDD0-F5B40E74C776}" presName="bgRect" presStyleLbl="bgShp" presStyleIdx="2" presStyleCnt="3"/>
      <dgm:spPr/>
    </dgm:pt>
    <dgm:pt modelId="{B3F486AD-2445-413E-A4A6-B33D14707A20}" type="pres">
      <dgm:prSet presAssocID="{0D1404D4-E767-4A0B-BDD0-F5B40E74C7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A2F7E6E8-EC2B-4B95-B3C3-59F5B195FB76}" type="pres">
      <dgm:prSet presAssocID="{0D1404D4-E767-4A0B-BDD0-F5B40E74C776}" presName="spaceRect" presStyleCnt="0"/>
      <dgm:spPr/>
    </dgm:pt>
    <dgm:pt modelId="{72A99C82-7980-4BCE-8F12-1505B0C447BB}" type="pres">
      <dgm:prSet presAssocID="{0D1404D4-E767-4A0B-BDD0-F5B40E74C776}" presName="parTx" presStyleLbl="revTx" presStyleIdx="2" presStyleCnt="3">
        <dgm:presLayoutVars>
          <dgm:chMax val="0"/>
          <dgm:chPref val="0"/>
        </dgm:presLayoutVars>
      </dgm:prSet>
      <dgm:spPr/>
    </dgm:pt>
  </dgm:ptLst>
  <dgm:cxnLst>
    <dgm:cxn modelId="{362F5E3E-3AF0-4883-9000-B5AC07374CCF}" type="presOf" srcId="{1D9B40A2-E98E-409B-B2E9-9B73CB900D9B}" destId="{8C841586-1A08-4435-9F31-EBCEA3BE96A3}" srcOrd="0" destOrd="0" presId="urn:microsoft.com/office/officeart/2018/2/layout/IconVerticalSolidList"/>
    <dgm:cxn modelId="{031D475C-5375-466F-91BB-7D8C5FDE78A7}" type="presOf" srcId="{B15C9427-788C-4D5A-AF85-356DBE3DB1A1}" destId="{B5EAD63E-467F-4A78-9156-0BF8A16FBDB9}" srcOrd="0" destOrd="0" presId="urn:microsoft.com/office/officeart/2018/2/layout/IconVerticalSolidList"/>
    <dgm:cxn modelId="{3AB4E15D-E6D9-49D4-B45E-F72ABBC01F52}" type="presOf" srcId="{0D1404D4-E767-4A0B-BDD0-F5B40E74C776}" destId="{72A99C82-7980-4BCE-8F12-1505B0C447BB}" srcOrd="0" destOrd="0" presId="urn:microsoft.com/office/officeart/2018/2/layout/IconVerticalSolidList"/>
    <dgm:cxn modelId="{F0E3CD6D-399C-42E1-84A8-3053B00B0469}" type="presOf" srcId="{C1CA29D0-3BE3-4682-95CA-A3D202C0A11E}" destId="{72B58BC1-1FF8-4A30-98D3-558974E3B096}" srcOrd="0" destOrd="0" presId="urn:microsoft.com/office/officeart/2018/2/layout/IconVerticalSolidList"/>
    <dgm:cxn modelId="{B1BC38B0-730D-4421-AB4D-A66BF85D8620}" srcId="{C1CA29D0-3BE3-4682-95CA-A3D202C0A11E}" destId="{0D1404D4-E767-4A0B-BDD0-F5B40E74C776}" srcOrd="2" destOrd="0" parTransId="{612B0B5A-90E0-441C-B1E6-49FF115383BC}" sibTransId="{9D929EF7-5BB7-4BDF-85BE-B37F2CABD05F}"/>
    <dgm:cxn modelId="{1A6D2ACA-3907-401C-97F4-12DA7C7A5748}" srcId="{C1CA29D0-3BE3-4682-95CA-A3D202C0A11E}" destId="{B15C9427-788C-4D5A-AF85-356DBE3DB1A1}" srcOrd="1" destOrd="0" parTransId="{7C1DD364-1BEB-4640-9F85-25960A56447D}" sibTransId="{4F3D919E-A3FD-4EFA-8606-ADA778699122}"/>
    <dgm:cxn modelId="{AFF9B3F4-177E-4F45-B5FA-0F02C1BE5299}" srcId="{C1CA29D0-3BE3-4682-95CA-A3D202C0A11E}" destId="{1D9B40A2-E98E-409B-B2E9-9B73CB900D9B}" srcOrd="0" destOrd="0" parTransId="{55331469-5261-4784-8A79-E7F8F4AA2EE4}" sibTransId="{A10CA3EE-ADE6-46B6-B74C-CA2E67A2C7D1}"/>
    <dgm:cxn modelId="{569B3ECB-847F-4B46-9176-64A829FEA377}" type="presParOf" srcId="{72B58BC1-1FF8-4A30-98D3-558974E3B096}" destId="{C06C002F-92E1-4513-8838-4F933CB41E74}" srcOrd="0" destOrd="0" presId="urn:microsoft.com/office/officeart/2018/2/layout/IconVerticalSolidList"/>
    <dgm:cxn modelId="{0D037253-C23C-4F88-90EE-7B869796B160}" type="presParOf" srcId="{C06C002F-92E1-4513-8838-4F933CB41E74}" destId="{3576948C-FF73-4231-8AA7-B913EEEFEF90}" srcOrd="0" destOrd="0" presId="urn:microsoft.com/office/officeart/2018/2/layout/IconVerticalSolidList"/>
    <dgm:cxn modelId="{3FBF85EA-D569-4D65-85AD-AEFBA865C381}" type="presParOf" srcId="{C06C002F-92E1-4513-8838-4F933CB41E74}" destId="{00BE5507-AA7E-41AC-8BA4-CDA564D098A2}" srcOrd="1" destOrd="0" presId="urn:microsoft.com/office/officeart/2018/2/layout/IconVerticalSolidList"/>
    <dgm:cxn modelId="{75D4273A-8450-4DAC-A1E9-8D15185E8652}" type="presParOf" srcId="{C06C002F-92E1-4513-8838-4F933CB41E74}" destId="{2E314566-8FE0-4079-BC2E-580357D53539}" srcOrd="2" destOrd="0" presId="urn:microsoft.com/office/officeart/2018/2/layout/IconVerticalSolidList"/>
    <dgm:cxn modelId="{F325E9C8-1270-4F46-A46D-22695A94B0A9}" type="presParOf" srcId="{C06C002F-92E1-4513-8838-4F933CB41E74}" destId="{8C841586-1A08-4435-9F31-EBCEA3BE96A3}" srcOrd="3" destOrd="0" presId="urn:microsoft.com/office/officeart/2018/2/layout/IconVerticalSolidList"/>
    <dgm:cxn modelId="{6A918C84-354C-442C-8F20-31CFAC6DE6C4}" type="presParOf" srcId="{72B58BC1-1FF8-4A30-98D3-558974E3B096}" destId="{98BF99D7-1556-4614-B144-C19E54A2CD5B}" srcOrd="1" destOrd="0" presId="urn:microsoft.com/office/officeart/2018/2/layout/IconVerticalSolidList"/>
    <dgm:cxn modelId="{E2EEDA32-A8B2-4890-A613-FB8A209629D5}" type="presParOf" srcId="{72B58BC1-1FF8-4A30-98D3-558974E3B096}" destId="{E9774074-0F07-4FC8-A8F0-36C916A3280B}" srcOrd="2" destOrd="0" presId="urn:microsoft.com/office/officeart/2018/2/layout/IconVerticalSolidList"/>
    <dgm:cxn modelId="{C8BB901C-AE7F-4512-9308-CA06956A8E4E}" type="presParOf" srcId="{E9774074-0F07-4FC8-A8F0-36C916A3280B}" destId="{2EE8B1D1-8864-46DD-9FAA-927E916D19E0}" srcOrd="0" destOrd="0" presId="urn:microsoft.com/office/officeart/2018/2/layout/IconVerticalSolidList"/>
    <dgm:cxn modelId="{1780FFF3-0ED6-457E-9812-BCE85CB57F3E}" type="presParOf" srcId="{E9774074-0F07-4FC8-A8F0-36C916A3280B}" destId="{C29C84A8-A76F-4EC3-84D0-4EE886931790}" srcOrd="1" destOrd="0" presId="urn:microsoft.com/office/officeart/2018/2/layout/IconVerticalSolidList"/>
    <dgm:cxn modelId="{15F9C013-154D-494A-A797-014B7198727D}" type="presParOf" srcId="{E9774074-0F07-4FC8-A8F0-36C916A3280B}" destId="{551076D6-EA9F-4680-8142-77431C19E948}" srcOrd="2" destOrd="0" presId="urn:microsoft.com/office/officeart/2018/2/layout/IconVerticalSolidList"/>
    <dgm:cxn modelId="{765DD5F9-63F1-4C40-82D0-05C66948C63D}" type="presParOf" srcId="{E9774074-0F07-4FC8-A8F0-36C916A3280B}" destId="{B5EAD63E-467F-4A78-9156-0BF8A16FBDB9}" srcOrd="3" destOrd="0" presId="urn:microsoft.com/office/officeart/2018/2/layout/IconVerticalSolidList"/>
    <dgm:cxn modelId="{8B1C7D8F-B7F2-4E61-B02B-0F0E9F726C14}" type="presParOf" srcId="{72B58BC1-1FF8-4A30-98D3-558974E3B096}" destId="{60FF81D7-8404-480E-85E4-E8D14D48B214}" srcOrd="3" destOrd="0" presId="urn:microsoft.com/office/officeart/2018/2/layout/IconVerticalSolidList"/>
    <dgm:cxn modelId="{70FB9409-E992-47D0-AA3E-1B027DC33BE1}" type="presParOf" srcId="{72B58BC1-1FF8-4A30-98D3-558974E3B096}" destId="{B9BBD485-E616-4342-ACFE-5A976B59D070}" srcOrd="4" destOrd="0" presId="urn:microsoft.com/office/officeart/2018/2/layout/IconVerticalSolidList"/>
    <dgm:cxn modelId="{820F5ACF-4503-4E65-8F01-2D6045B601C6}" type="presParOf" srcId="{B9BBD485-E616-4342-ACFE-5A976B59D070}" destId="{65C961FA-1B58-423F-AB81-42B8A4CAA91A}" srcOrd="0" destOrd="0" presId="urn:microsoft.com/office/officeart/2018/2/layout/IconVerticalSolidList"/>
    <dgm:cxn modelId="{C7B9D531-2517-4395-8CA0-D31B7B668EFD}" type="presParOf" srcId="{B9BBD485-E616-4342-ACFE-5A976B59D070}" destId="{B3F486AD-2445-413E-A4A6-B33D14707A20}" srcOrd="1" destOrd="0" presId="urn:microsoft.com/office/officeart/2018/2/layout/IconVerticalSolidList"/>
    <dgm:cxn modelId="{9828CD80-4132-41E5-BF1E-9C5C823B3168}" type="presParOf" srcId="{B9BBD485-E616-4342-ACFE-5A976B59D070}" destId="{A2F7E6E8-EC2B-4B95-B3C3-59F5B195FB76}" srcOrd="2" destOrd="0" presId="urn:microsoft.com/office/officeart/2018/2/layout/IconVerticalSolidList"/>
    <dgm:cxn modelId="{17559206-018E-4F06-B6FC-3A4F279697BA}" type="presParOf" srcId="{B9BBD485-E616-4342-ACFE-5A976B59D070}" destId="{72A99C82-7980-4BCE-8F12-1505B0C447B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92B495-06C6-4983-90A8-D66D78F8C3D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E7BCE0A8-C9F7-4625-98C9-9072428BD7D4}">
      <dgm:prSet/>
      <dgm:spPr/>
      <dgm:t>
        <a:bodyPr/>
        <a:lstStyle/>
        <a:p>
          <a:r>
            <a:rPr lang="en-US"/>
            <a:t>TLS termination</a:t>
          </a:r>
        </a:p>
      </dgm:t>
    </dgm:pt>
    <dgm:pt modelId="{6B94FA2C-7D7C-481D-9DF1-EA924B2137FE}" type="parTrans" cxnId="{44C148DB-EBF4-44B3-92BF-1075296AC3AF}">
      <dgm:prSet/>
      <dgm:spPr/>
      <dgm:t>
        <a:bodyPr/>
        <a:lstStyle/>
        <a:p>
          <a:endParaRPr lang="en-US"/>
        </a:p>
      </dgm:t>
    </dgm:pt>
    <dgm:pt modelId="{BFE800C8-E359-4193-8651-E86F986EC431}" type="sibTrans" cxnId="{44C148DB-EBF4-44B3-92BF-1075296AC3AF}">
      <dgm:prSet/>
      <dgm:spPr/>
      <dgm:t>
        <a:bodyPr/>
        <a:lstStyle/>
        <a:p>
          <a:endParaRPr lang="en-US"/>
        </a:p>
      </dgm:t>
    </dgm:pt>
    <dgm:pt modelId="{420CFFC4-9EFE-4926-A6CD-84BD7B21594C}">
      <dgm:prSet/>
      <dgm:spPr/>
      <dgm:t>
        <a:bodyPr/>
        <a:lstStyle/>
        <a:p>
          <a:r>
            <a:rPr lang="en-US"/>
            <a:t>Mutual TLS termination (mLTS)</a:t>
          </a:r>
        </a:p>
      </dgm:t>
    </dgm:pt>
    <dgm:pt modelId="{F6463E47-8801-4EA2-B128-7964A60068F6}" type="parTrans" cxnId="{3CFF1C66-C0D4-466D-8F62-7A5166A9FDC9}">
      <dgm:prSet/>
      <dgm:spPr/>
      <dgm:t>
        <a:bodyPr/>
        <a:lstStyle/>
        <a:p>
          <a:endParaRPr lang="en-US"/>
        </a:p>
      </dgm:t>
    </dgm:pt>
    <dgm:pt modelId="{9C120E1D-CC4B-4680-93CA-D2E2283B25F3}" type="sibTrans" cxnId="{3CFF1C66-C0D4-466D-8F62-7A5166A9FDC9}">
      <dgm:prSet/>
      <dgm:spPr/>
      <dgm:t>
        <a:bodyPr/>
        <a:lstStyle/>
        <a:p>
          <a:endParaRPr lang="en-US"/>
        </a:p>
      </dgm:t>
    </dgm:pt>
    <dgm:pt modelId="{97F749AC-9489-40EB-8B2B-F32EA4A51033}" type="pres">
      <dgm:prSet presAssocID="{8892B495-06C6-4983-90A8-D66D78F8C3D0}" presName="linear" presStyleCnt="0">
        <dgm:presLayoutVars>
          <dgm:dir/>
          <dgm:animLvl val="lvl"/>
          <dgm:resizeHandles val="exact"/>
        </dgm:presLayoutVars>
      </dgm:prSet>
      <dgm:spPr/>
    </dgm:pt>
    <dgm:pt modelId="{F49873C8-EBE6-4D55-B576-A7168B7DED08}" type="pres">
      <dgm:prSet presAssocID="{E7BCE0A8-C9F7-4625-98C9-9072428BD7D4}" presName="parentLin" presStyleCnt="0"/>
      <dgm:spPr/>
    </dgm:pt>
    <dgm:pt modelId="{BB9F60E5-2D27-405A-9299-E7656AA851AA}" type="pres">
      <dgm:prSet presAssocID="{E7BCE0A8-C9F7-4625-98C9-9072428BD7D4}" presName="parentLeftMargin" presStyleLbl="node1" presStyleIdx="0" presStyleCnt="2"/>
      <dgm:spPr/>
    </dgm:pt>
    <dgm:pt modelId="{7C48208E-9BA4-4D9E-93C3-9F8CDF69FE47}" type="pres">
      <dgm:prSet presAssocID="{E7BCE0A8-C9F7-4625-98C9-9072428BD7D4}" presName="parentText" presStyleLbl="node1" presStyleIdx="0" presStyleCnt="2">
        <dgm:presLayoutVars>
          <dgm:chMax val="0"/>
          <dgm:bulletEnabled val="1"/>
        </dgm:presLayoutVars>
      </dgm:prSet>
      <dgm:spPr/>
    </dgm:pt>
    <dgm:pt modelId="{AAD6C26A-81BA-4FBE-8005-766556832157}" type="pres">
      <dgm:prSet presAssocID="{E7BCE0A8-C9F7-4625-98C9-9072428BD7D4}" presName="negativeSpace" presStyleCnt="0"/>
      <dgm:spPr/>
    </dgm:pt>
    <dgm:pt modelId="{802FFF36-77EC-4E63-B228-EEFABA309588}" type="pres">
      <dgm:prSet presAssocID="{E7BCE0A8-C9F7-4625-98C9-9072428BD7D4}" presName="childText" presStyleLbl="conFgAcc1" presStyleIdx="0" presStyleCnt="2">
        <dgm:presLayoutVars>
          <dgm:bulletEnabled val="1"/>
        </dgm:presLayoutVars>
      </dgm:prSet>
      <dgm:spPr/>
    </dgm:pt>
    <dgm:pt modelId="{E2C9883B-F490-4058-BEA8-710889857394}" type="pres">
      <dgm:prSet presAssocID="{BFE800C8-E359-4193-8651-E86F986EC431}" presName="spaceBetweenRectangles" presStyleCnt="0"/>
      <dgm:spPr/>
    </dgm:pt>
    <dgm:pt modelId="{E9233421-1676-4E49-B7E1-5FB65861DDA0}" type="pres">
      <dgm:prSet presAssocID="{420CFFC4-9EFE-4926-A6CD-84BD7B21594C}" presName="parentLin" presStyleCnt="0"/>
      <dgm:spPr/>
    </dgm:pt>
    <dgm:pt modelId="{947AE81A-0C37-4700-88C9-827B100BCB1E}" type="pres">
      <dgm:prSet presAssocID="{420CFFC4-9EFE-4926-A6CD-84BD7B21594C}" presName="parentLeftMargin" presStyleLbl="node1" presStyleIdx="0" presStyleCnt="2"/>
      <dgm:spPr/>
    </dgm:pt>
    <dgm:pt modelId="{9C55C365-D190-4D2C-8199-72534B58E56D}" type="pres">
      <dgm:prSet presAssocID="{420CFFC4-9EFE-4926-A6CD-84BD7B21594C}" presName="parentText" presStyleLbl="node1" presStyleIdx="1" presStyleCnt="2">
        <dgm:presLayoutVars>
          <dgm:chMax val="0"/>
          <dgm:bulletEnabled val="1"/>
        </dgm:presLayoutVars>
      </dgm:prSet>
      <dgm:spPr/>
    </dgm:pt>
    <dgm:pt modelId="{85CF5F75-A45F-4CB4-B8FF-AA176865219A}" type="pres">
      <dgm:prSet presAssocID="{420CFFC4-9EFE-4926-A6CD-84BD7B21594C}" presName="negativeSpace" presStyleCnt="0"/>
      <dgm:spPr/>
    </dgm:pt>
    <dgm:pt modelId="{9DD58BCD-CE00-4FB4-B1EF-2BE5C9CAE6DB}" type="pres">
      <dgm:prSet presAssocID="{420CFFC4-9EFE-4926-A6CD-84BD7B21594C}" presName="childText" presStyleLbl="conFgAcc1" presStyleIdx="1" presStyleCnt="2">
        <dgm:presLayoutVars>
          <dgm:bulletEnabled val="1"/>
        </dgm:presLayoutVars>
      </dgm:prSet>
      <dgm:spPr/>
    </dgm:pt>
  </dgm:ptLst>
  <dgm:cxnLst>
    <dgm:cxn modelId="{CFF0A802-ABE1-4F02-BE44-443DB59315B5}" type="presOf" srcId="{E7BCE0A8-C9F7-4625-98C9-9072428BD7D4}" destId="{7C48208E-9BA4-4D9E-93C3-9F8CDF69FE47}" srcOrd="1" destOrd="0" presId="urn:microsoft.com/office/officeart/2005/8/layout/list1"/>
    <dgm:cxn modelId="{3CFF1C66-C0D4-466D-8F62-7A5166A9FDC9}" srcId="{8892B495-06C6-4983-90A8-D66D78F8C3D0}" destId="{420CFFC4-9EFE-4926-A6CD-84BD7B21594C}" srcOrd="1" destOrd="0" parTransId="{F6463E47-8801-4EA2-B128-7964A60068F6}" sibTransId="{9C120E1D-CC4B-4680-93CA-D2E2283B25F3}"/>
    <dgm:cxn modelId="{2D81F148-8496-4BA0-8A85-2750F500515E}" type="presOf" srcId="{E7BCE0A8-C9F7-4625-98C9-9072428BD7D4}" destId="{BB9F60E5-2D27-405A-9299-E7656AA851AA}" srcOrd="0" destOrd="0" presId="urn:microsoft.com/office/officeart/2005/8/layout/list1"/>
    <dgm:cxn modelId="{F970DC94-82E5-4005-B45E-452EAC3971CB}" type="presOf" srcId="{420CFFC4-9EFE-4926-A6CD-84BD7B21594C}" destId="{9C55C365-D190-4D2C-8199-72534B58E56D}" srcOrd="1" destOrd="0" presId="urn:microsoft.com/office/officeart/2005/8/layout/list1"/>
    <dgm:cxn modelId="{EA55259F-338F-4B67-BB42-AE0502B858D5}" type="presOf" srcId="{420CFFC4-9EFE-4926-A6CD-84BD7B21594C}" destId="{947AE81A-0C37-4700-88C9-827B100BCB1E}" srcOrd="0" destOrd="0" presId="urn:microsoft.com/office/officeart/2005/8/layout/list1"/>
    <dgm:cxn modelId="{44C148DB-EBF4-44B3-92BF-1075296AC3AF}" srcId="{8892B495-06C6-4983-90A8-D66D78F8C3D0}" destId="{E7BCE0A8-C9F7-4625-98C9-9072428BD7D4}" srcOrd="0" destOrd="0" parTransId="{6B94FA2C-7D7C-481D-9DF1-EA924B2137FE}" sibTransId="{BFE800C8-E359-4193-8651-E86F986EC431}"/>
    <dgm:cxn modelId="{0B0BADDE-5356-494B-98A0-485B25118687}" type="presOf" srcId="{8892B495-06C6-4983-90A8-D66D78F8C3D0}" destId="{97F749AC-9489-40EB-8B2B-F32EA4A51033}" srcOrd="0" destOrd="0" presId="urn:microsoft.com/office/officeart/2005/8/layout/list1"/>
    <dgm:cxn modelId="{A3113E72-5FCA-49FF-B859-41DFBF072942}" type="presParOf" srcId="{97F749AC-9489-40EB-8B2B-F32EA4A51033}" destId="{F49873C8-EBE6-4D55-B576-A7168B7DED08}" srcOrd="0" destOrd="0" presId="urn:microsoft.com/office/officeart/2005/8/layout/list1"/>
    <dgm:cxn modelId="{A5AF8F0C-445F-4609-8166-E4490CDDC7E3}" type="presParOf" srcId="{F49873C8-EBE6-4D55-B576-A7168B7DED08}" destId="{BB9F60E5-2D27-405A-9299-E7656AA851AA}" srcOrd="0" destOrd="0" presId="urn:microsoft.com/office/officeart/2005/8/layout/list1"/>
    <dgm:cxn modelId="{C4C035B1-12EE-426F-9BFE-C7EA559FF2F8}" type="presParOf" srcId="{F49873C8-EBE6-4D55-B576-A7168B7DED08}" destId="{7C48208E-9BA4-4D9E-93C3-9F8CDF69FE47}" srcOrd="1" destOrd="0" presId="urn:microsoft.com/office/officeart/2005/8/layout/list1"/>
    <dgm:cxn modelId="{73E469CB-E19F-40E2-9388-072F4EF72430}" type="presParOf" srcId="{97F749AC-9489-40EB-8B2B-F32EA4A51033}" destId="{AAD6C26A-81BA-4FBE-8005-766556832157}" srcOrd="1" destOrd="0" presId="urn:microsoft.com/office/officeart/2005/8/layout/list1"/>
    <dgm:cxn modelId="{DC38059C-6C77-4517-99B5-C10E14F03150}" type="presParOf" srcId="{97F749AC-9489-40EB-8B2B-F32EA4A51033}" destId="{802FFF36-77EC-4E63-B228-EEFABA309588}" srcOrd="2" destOrd="0" presId="urn:microsoft.com/office/officeart/2005/8/layout/list1"/>
    <dgm:cxn modelId="{76AFF754-6FF8-4E24-BF02-53D60046BF29}" type="presParOf" srcId="{97F749AC-9489-40EB-8B2B-F32EA4A51033}" destId="{E2C9883B-F490-4058-BEA8-710889857394}" srcOrd="3" destOrd="0" presId="urn:microsoft.com/office/officeart/2005/8/layout/list1"/>
    <dgm:cxn modelId="{DFDBC72E-9315-4A12-9875-1923B6F62934}" type="presParOf" srcId="{97F749AC-9489-40EB-8B2B-F32EA4A51033}" destId="{E9233421-1676-4E49-B7E1-5FB65861DDA0}" srcOrd="4" destOrd="0" presId="urn:microsoft.com/office/officeart/2005/8/layout/list1"/>
    <dgm:cxn modelId="{7BB62885-E5E4-4CC8-BD45-D71556A83C9B}" type="presParOf" srcId="{E9233421-1676-4E49-B7E1-5FB65861DDA0}" destId="{947AE81A-0C37-4700-88C9-827B100BCB1E}" srcOrd="0" destOrd="0" presId="urn:microsoft.com/office/officeart/2005/8/layout/list1"/>
    <dgm:cxn modelId="{B9D3552E-5324-495D-B0C0-69DC18AEDC17}" type="presParOf" srcId="{E9233421-1676-4E49-B7E1-5FB65861DDA0}" destId="{9C55C365-D190-4D2C-8199-72534B58E56D}" srcOrd="1" destOrd="0" presId="urn:microsoft.com/office/officeart/2005/8/layout/list1"/>
    <dgm:cxn modelId="{B8F3FB56-B7A9-40BF-AD04-5BEDC24A7973}" type="presParOf" srcId="{97F749AC-9489-40EB-8B2B-F32EA4A51033}" destId="{85CF5F75-A45F-4CB4-B8FF-AA176865219A}" srcOrd="5" destOrd="0" presId="urn:microsoft.com/office/officeart/2005/8/layout/list1"/>
    <dgm:cxn modelId="{320A9E88-B168-4708-98C5-C15419DA5B7D}" type="presParOf" srcId="{97F749AC-9489-40EB-8B2B-F32EA4A51033}" destId="{9DD58BCD-CE00-4FB4-B1EF-2BE5C9CAE6DB}"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08A932-1268-4387-8A47-7C0920101AD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485E914-0F54-4955-A812-D807FCC57178}">
      <dgm:prSet/>
      <dgm:spPr/>
      <dgm:t>
        <a:bodyPr/>
        <a:lstStyle/>
        <a:p>
          <a:r>
            <a:rPr lang="en-US"/>
            <a:t>Authentication: </a:t>
          </a:r>
        </a:p>
      </dgm:t>
    </dgm:pt>
    <dgm:pt modelId="{0CBB58BD-960F-43B1-ADB8-A504C5ED1F9B}" type="parTrans" cxnId="{8AB53B28-DD12-4936-B99D-F263AF158B59}">
      <dgm:prSet/>
      <dgm:spPr/>
      <dgm:t>
        <a:bodyPr/>
        <a:lstStyle/>
        <a:p>
          <a:endParaRPr lang="en-US"/>
        </a:p>
      </dgm:t>
    </dgm:pt>
    <dgm:pt modelId="{B3B3C457-9593-4E73-9A3F-4F1954EB8011}" type="sibTrans" cxnId="{8AB53B28-DD12-4936-B99D-F263AF158B59}">
      <dgm:prSet/>
      <dgm:spPr/>
      <dgm:t>
        <a:bodyPr/>
        <a:lstStyle/>
        <a:p>
          <a:endParaRPr lang="en-US"/>
        </a:p>
      </dgm:t>
    </dgm:pt>
    <dgm:pt modelId="{3E5A239F-929A-4C8E-862F-2D65E97581DA}">
      <dgm:prSet/>
      <dgm:spPr/>
      <dgm:t>
        <a:bodyPr/>
        <a:lstStyle/>
        <a:p>
          <a:r>
            <a:rPr lang="en-US"/>
            <a:t>JWT Authentication</a:t>
          </a:r>
        </a:p>
      </dgm:t>
    </dgm:pt>
    <dgm:pt modelId="{A7DEB322-491A-4558-848C-D215A4974B63}" type="parTrans" cxnId="{CD18C125-E388-4DF9-97CD-5C8FCEC54C7E}">
      <dgm:prSet/>
      <dgm:spPr/>
      <dgm:t>
        <a:bodyPr/>
        <a:lstStyle/>
        <a:p>
          <a:endParaRPr lang="en-US"/>
        </a:p>
      </dgm:t>
    </dgm:pt>
    <dgm:pt modelId="{71809204-4FCA-4451-8C98-46B51B8D4DBC}" type="sibTrans" cxnId="{CD18C125-E388-4DF9-97CD-5C8FCEC54C7E}">
      <dgm:prSet/>
      <dgm:spPr/>
      <dgm:t>
        <a:bodyPr/>
        <a:lstStyle/>
        <a:p>
          <a:endParaRPr lang="en-US"/>
        </a:p>
      </dgm:t>
    </dgm:pt>
    <dgm:pt modelId="{C5A886E5-F84B-4A4A-8D93-35B5F6EFB41B}">
      <dgm:prSet/>
      <dgm:spPr/>
      <dgm:t>
        <a:bodyPr/>
        <a:lstStyle/>
        <a:p>
          <a:r>
            <a:rPr lang="en-US"/>
            <a:t>mTLS Authentcation</a:t>
          </a:r>
        </a:p>
      </dgm:t>
    </dgm:pt>
    <dgm:pt modelId="{0885F31E-4B43-463F-A6A5-1808EFEDEA14}" type="parTrans" cxnId="{2608F72E-3737-4D71-8598-A09B8E8F58CD}">
      <dgm:prSet/>
      <dgm:spPr/>
      <dgm:t>
        <a:bodyPr/>
        <a:lstStyle/>
        <a:p>
          <a:endParaRPr lang="en-US"/>
        </a:p>
      </dgm:t>
    </dgm:pt>
    <dgm:pt modelId="{6E4323A6-77B7-4056-BDFD-08A83E727415}" type="sibTrans" cxnId="{2608F72E-3737-4D71-8598-A09B8E8F58CD}">
      <dgm:prSet/>
      <dgm:spPr/>
      <dgm:t>
        <a:bodyPr/>
        <a:lstStyle/>
        <a:p>
          <a:endParaRPr lang="en-US"/>
        </a:p>
      </dgm:t>
    </dgm:pt>
    <dgm:pt modelId="{506AB6B7-FF92-4C35-A7F2-4DF08D1E9210}">
      <dgm:prSet/>
      <dgm:spPr/>
      <dgm:t>
        <a:bodyPr/>
        <a:lstStyle/>
        <a:p>
          <a:r>
            <a:rPr lang="en-US"/>
            <a:t>Authorization:</a:t>
          </a:r>
        </a:p>
      </dgm:t>
    </dgm:pt>
    <dgm:pt modelId="{22462C3A-512B-4284-BB60-884F546991BE}" type="parTrans" cxnId="{BF8DE8EB-1EF0-4F99-B02B-BE0CF8CD1695}">
      <dgm:prSet/>
      <dgm:spPr/>
      <dgm:t>
        <a:bodyPr/>
        <a:lstStyle/>
        <a:p>
          <a:endParaRPr lang="en-US"/>
        </a:p>
      </dgm:t>
    </dgm:pt>
    <dgm:pt modelId="{C2321AF8-975F-4B13-968C-897371EA21C7}" type="sibTrans" cxnId="{BF8DE8EB-1EF0-4F99-B02B-BE0CF8CD1695}">
      <dgm:prSet/>
      <dgm:spPr/>
      <dgm:t>
        <a:bodyPr/>
        <a:lstStyle/>
        <a:p>
          <a:endParaRPr lang="en-US"/>
        </a:p>
      </dgm:t>
    </dgm:pt>
    <dgm:pt modelId="{55BDD3AB-DB98-4292-B504-9BB18033B74F}">
      <dgm:prSet/>
      <dgm:spPr/>
      <dgm:t>
        <a:bodyPr/>
        <a:lstStyle/>
        <a:p>
          <a:r>
            <a:rPr lang="en-US"/>
            <a:t>RBAC (Role-Based Access Control)</a:t>
          </a:r>
        </a:p>
      </dgm:t>
    </dgm:pt>
    <dgm:pt modelId="{A724A323-F95B-476C-87E5-270F05D3DAA4}" type="parTrans" cxnId="{FB37B022-9CE6-434D-AD50-9500F7F676A4}">
      <dgm:prSet/>
      <dgm:spPr/>
      <dgm:t>
        <a:bodyPr/>
        <a:lstStyle/>
        <a:p>
          <a:endParaRPr lang="en-US"/>
        </a:p>
      </dgm:t>
    </dgm:pt>
    <dgm:pt modelId="{90101BD2-3554-4BF2-9920-1864D9D94FD1}" type="sibTrans" cxnId="{FB37B022-9CE6-434D-AD50-9500F7F676A4}">
      <dgm:prSet/>
      <dgm:spPr/>
      <dgm:t>
        <a:bodyPr/>
        <a:lstStyle/>
        <a:p>
          <a:endParaRPr lang="en-US"/>
        </a:p>
      </dgm:t>
    </dgm:pt>
    <dgm:pt modelId="{ED550CBF-1524-4B24-B5C8-40189665D42E}">
      <dgm:prSet/>
      <dgm:spPr/>
      <dgm:t>
        <a:bodyPr/>
        <a:lstStyle/>
        <a:p>
          <a:r>
            <a:rPr lang="en-US"/>
            <a:t>External Authorization</a:t>
          </a:r>
        </a:p>
      </dgm:t>
    </dgm:pt>
    <dgm:pt modelId="{F168F671-3286-4437-95AF-F5F9E012D1CC}" type="parTrans" cxnId="{E22907BD-9AAD-42B7-AC02-6BC22F7267C2}">
      <dgm:prSet/>
      <dgm:spPr/>
      <dgm:t>
        <a:bodyPr/>
        <a:lstStyle/>
        <a:p>
          <a:endParaRPr lang="en-US"/>
        </a:p>
      </dgm:t>
    </dgm:pt>
    <dgm:pt modelId="{DC534612-F1CB-4878-9B7A-7FD773762B71}" type="sibTrans" cxnId="{E22907BD-9AAD-42B7-AC02-6BC22F7267C2}">
      <dgm:prSet/>
      <dgm:spPr/>
      <dgm:t>
        <a:bodyPr/>
        <a:lstStyle/>
        <a:p>
          <a:endParaRPr lang="en-US"/>
        </a:p>
      </dgm:t>
    </dgm:pt>
    <dgm:pt modelId="{81098E4B-3766-469A-9202-948D27E9AA15}">
      <dgm:prSet/>
      <dgm:spPr/>
      <dgm:t>
        <a:bodyPr/>
        <a:lstStyle/>
        <a:p>
          <a:r>
            <a:rPr lang="en-US"/>
            <a:t>Why should you use Envoy for Authentication and Authorization?</a:t>
          </a:r>
        </a:p>
      </dgm:t>
    </dgm:pt>
    <dgm:pt modelId="{C857CE25-B147-49CF-9F2A-20FB57C5CEC8}" type="parTrans" cxnId="{8C92C036-52FA-40D0-96BC-CD20B5ACB9AB}">
      <dgm:prSet/>
      <dgm:spPr/>
      <dgm:t>
        <a:bodyPr/>
        <a:lstStyle/>
        <a:p>
          <a:endParaRPr lang="en-US"/>
        </a:p>
      </dgm:t>
    </dgm:pt>
    <dgm:pt modelId="{6F714778-3A28-4ABD-AA84-75A2A8D36311}" type="sibTrans" cxnId="{8C92C036-52FA-40D0-96BC-CD20B5ACB9AB}">
      <dgm:prSet/>
      <dgm:spPr/>
      <dgm:t>
        <a:bodyPr/>
        <a:lstStyle/>
        <a:p>
          <a:endParaRPr lang="en-US"/>
        </a:p>
      </dgm:t>
    </dgm:pt>
    <dgm:pt modelId="{75B85D2F-19BD-4466-A5D6-F54CC8CC73DC}" type="pres">
      <dgm:prSet presAssocID="{9508A932-1268-4387-8A47-7C0920101AD2}" presName="linear" presStyleCnt="0">
        <dgm:presLayoutVars>
          <dgm:dir/>
          <dgm:animLvl val="lvl"/>
          <dgm:resizeHandles val="exact"/>
        </dgm:presLayoutVars>
      </dgm:prSet>
      <dgm:spPr/>
    </dgm:pt>
    <dgm:pt modelId="{A7477229-9316-4F07-8636-5A754F2C81E8}" type="pres">
      <dgm:prSet presAssocID="{6485E914-0F54-4955-A812-D807FCC57178}" presName="parentLin" presStyleCnt="0"/>
      <dgm:spPr/>
    </dgm:pt>
    <dgm:pt modelId="{A9710648-A827-438D-B7D5-4CE129133A3B}" type="pres">
      <dgm:prSet presAssocID="{6485E914-0F54-4955-A812-D807FCC57178}" presName="parentLeftMargin" presStyleLbl="node1" presStyleIdx="0" presStyleCnt="3"/>
      <dgm:spPr/>
    </dgm:pt>
    <dgm:pt modelId="{E4AC42CF-F58C-4D25-BBA0-C48E12D31A8B}" type="pres">
      <dgm:prSet presAssocID="{6485E914-0F54-4955-A812-D807FCC57178}" presName="parentText" presStyleLbl="node1" presStyleIdx="0" presStyleCnt="3">
        <dgm:presLayoutVars>
          <dgm:chMax val="0"/>
          <dgm:bulletEnabled val="1"/>
        </dgm:presLayoutVars>
      </dgm:prSet>
      <dgm:spPr/>
    </dgm:pt>
    <dgm:pt modelId="{70A1FD0E-4BF0-4AF5-88BA-74366E9882EE}" type="pres">
      <dgm:prSet presAssocID="{6485E914-0F54-4955-A812-D807FCC57178}" presName="negativeSpace" presStyleCnt="0"/>
      <dgm:spPr/>
    </dgm:pt>
    <dgm:pt modelId="{191B4405-5617-4F92-AAE4-2854385724D1}" type="pres">
      <dgm:prSet presAssocID="{6485E914-0F54-4955-A812-D807FCC57178}" presName="childText" presStyleLbl="conFgAcc1" presStyleIdx="0" presStyleCnt="3">
        <dgm:presLayoutVars>
          <dgm:bulletEnabled val="1"/>
        </dgm:presLayoutVars>
      </dgm:prSet>
      <dgm:spPr/>
    </dgm:pt>
    <dgm:pt modelId="{0F9447D4-AB99-4B35-BFB1-A9E068926FC6}" type="pres">
      <dgm:prSet presAssocID="{B3B3C457-9593-4E73-9A3F-4F1954EB8011}" presName="spaceBetweenRectangles" presStyleCnt="0"/>
      <dgm:spPr/>
    </dgm:pt>
    <dgm:pt modelId="{77FF0342-0070-41E7-99D0-693FDF2A5E5C}" type="pres">
      <dgm:prSet presAssocID="{506AB6B7-FF92-4C35-A7F2-4DF08D1E9210}" presName="parentLin" presStyleCnt="0"/>
      <dgm:spPr/>
    </dgm:pt>
    <dgm:pt modelId="{0A5ABE5F-E3E1-46F8-AE73-80782EA90695}" type="pres">
      <dgm:prSet presAssocID="{506AB6B7-FF92-4C35-A7F2-4DF08D1E9210}" presName="parentLeftMargin" presStyleLbl="node1" presStyleIdx="0" presStyleCnt="3"/>
      <dgm:spPr/>
    </dgm:pt>
    <dgm:pt modelId="{9641174A-0631-4444-88E4-91F5D531DE05}" type="pres">
      <dgm:prSet presAssocID="{506AB6B7-FF92-4C35-A7F2-4DF08D1E9210}" presName="parentText" presStyleLbl="node1" presStyleIdx="1" presStyleCnt="3">
        <dgm:presLayoutVars>
          <dgm:chMax val="0"/>
          <dgm:bulletEnabled val="1"/>
        </dgm:presLayoutVars>
      </dgm:prSet>
      <dgm:spPr/>
    </dgm:pt>
    <dgm:pt modelId="{15948091-72C6-45D6-8D1F-9B9BD3583E39}" type="pres">
      <dgm:prSet presAssocID="{506AB6B7-FF92-4C35-A7F2-4DF08D1E9210}" presName="negativeSpace" presStyleCnt="0"/>
      <dgm:spPr/>
    </dgm:pt>
    <dgm:pt modelId="{8FD76DEB-E563-4FA4-BF2F-830914A6C8D9}" type="pres">
      <dgm:prSet presAssocID="{506AB6B7-FF92-4C35-A7F2-4DF08D1E9210}" presName="childText" presStyleLbl="conFgAcc1" presStyleIdx="1" presStyleCnt="3">
        <dgm:presLayoutVars>
          <dgm:bulletEnabled val="1"/>
        </dgm:presLayoutVars>
      </dgm:prSet>
      <dgm:spPr/>
    </dgm:pt>
    <dgm:pt modelId="{A07A9CF5-1CE0-4B0B-B25D-F7CC5EE6867B}" type="pres">
      <dgm:prSet presAssocID="{C2321AF8-975F-4B13-968C-897371EA21C7}" presName="spaceBetweenRectangles" presStyleCnt="0"/>
      <dgm:spPr/>
    </dgm:pt>
    <dgm:pt modelId="{31541756-5CB4-4242-899A-03CB38B7CC88}" type="pres">
      <dgm:prSet presAssocID="{81098E4B-3766-469A-9202-948D27E9AA15}" presName="parentLin" presStyleCnt="0"/>
      <dgm:spPr/>
    </dgm:pt>
    <dgm:pt modelId="{964B2F39-5224-472B-90D0-1145632D5DAE}" type="pres">
      <dgm:prSet presAssocID="{81098E4B-3766-469A-9202-948D27E9AA15}" presName="parentLeftMargin" presStyleLbl="node1" presStyleIdx="1" presStyleCnt="3"/>
      <dgm:spPr/>
    </dgm:pt>
    <dgm:pt modelId="{8B729045-CB11-453E-B211-1D3AF8F22208}" type="pres">
      <dgm:prSet presAssocID="{81098E4B-3766-469A-9202-948D27E9AA15}" presName="parentText" presStyleLbl="node1" presStyleIdx="2" presStyleCnt="3">
        <dgm:presLayoutVars>
          <dgm:chMax val="0"/>
          <dgm:bulletEnabled val="1"/>
        </dgm:presLayoutVars>
      </dgm:prSet>
      <dgm:spPr/>
    </dgm:pt>
    <dgm:pt modelId="{3A737044-0E84-442F-BFC5-CDBA52D426FF}" type="pres">
      <dgm:prSet presAssocID="{81098E4B-3766-469A-9202-948D27E9AA15}" presName="negativeSpace" presStyleCnt="0"/>
      <dgm:spPr/>
    </dgm:pt>
    <dgm:pt modelId="{EEB82ACE-CB32-4FD8-BB1D-C0F95BF9FF23}" type="pres">
      <dgm:prSet presAssocID="{81098E4B-3766-469A-9202-948D27E9AA15}" presName="childText" presStyleLbl="conFgAcc1" presStyleIdx="2" presStyleCnt="3">
        <dgm:presLayoutVars>
          <dgm:bulletEnabled val="1"/>
        </dgm:presLayoutVars>
      </dgm:prSet>
      <dgm:spPr/>
    </dgm:pt>
  </dgm:ptLst>
  <dgm:cxnLst>
    <dgm:cxn modelId="{576D140D-7DB8-4379-B2DD-6D05C6308BB9}" type="presOf" srcId="{ED550CBF-1524-4B24-B5C8-40189665D42E}" destId="{8FD76DEB-E563-4FA4-BF2F-830914A6C8D9}" srcOrd="0" destOrd="1" presId="urn:microsoft.com/office/officeart/2005/8/layout/list1"/>
    <dgm:cxn modelId="{FB37B022-9CE6-434D-AD50-9500F7F676A4}" srcId="{506AB6B7-FF92-4C35-A7F2-4DF08D1E9210}" destId="{55BDD3AB-DB98-4292-B504-9BB18033B74F}" srcOrd="0" destOrd="0" parTransId="{A724A323-F95B-476C-87E5-270F05D3DAA4}" sibTransId="{90101BD2-3554-4BF2-9920-1864D9D94FD1}"/>
    <dgm:cxn modelId="{CD18C125-E388-4DF9-97CD-5C8FCEC54C7E}" srcId="{6485E914-0F54-4955-A812-D807FCC57178}" destId="{3E5A239F-929A-4C8E-862F-2D65E97581DA}" srcOrd="0" destOrd="0" parTransId="{A7DEB322-491A-4558-848C-D215A4974B63}" sibTransId="{71809204-4FCA-4451-8C98-46B51B8D4DBC}"/>
    <dgm:cxn modelId="{8AB53B28-DD12-4936-B99D-F263AF158B59}" srcId="{9508A932-1268-4387-8A47-7C0920101AD2}" destId="{6485E914-0F54-4955-A812-D807FCC57178}" srcOrd="0" destOrd="0" parTransId="{0CBB58BD-960F-43B1-ADB8-A504C5ED1F9B}" sibTransId="{B3B3C457-9593-4E73-9A3F-4F1954EB8011}"/>
    <dgm:cxn modelId="{2608F72E-3737-4D71-8598-A09B8E8F58CD}" srcId="{6485E914-0F54-4955-A812-D807FCC57178}" destId="{C5A886E5-F84B-4A4A-8D93-35B5F6EFB41B}" srcOrd="1" destOrd="0" parTransId="{0885F31E-4B43-463F-A6A5-1808EFEDEA14}" sibTransId="{6E4323A6-77B7-4056-BDFD-08A83E727415}"/>
    <dgm:cxn modelId="{8C92C036-52FA-40D0-96BC-CD20B5ACB9AB}" srcId="{9508A932-1268-4387-8A47-7C0920101AD2}" destId="{81098E4B-3766-469A-9202-948D27E9AA15}" srcOrd="2" destOrd="0" parTransId="{C857CE25-B147-49CF-9F2A-20FB57C5CEC8}" sibTransId="{6F714778-3A28-4ABD-AA84-75A2A8D36311}"/>
    <dgm:cxn modelId="{FAE6543B-F018-4275-85B5-5805DAE8341C}" type="presOf" srcId="{3E5A239F-929A-4C8E-862F-2D65E97581DA}" destId="{191B4405-5617-4F92-AAE4-2854385724D1}" srcOrd="0" destOrd="0" presId="urn:microsoft.com/office/officeart/2005/8/layout/list1"/>
    <dgm:cxn modelId="{1BC36C4C-2D75-4AA8-AFD6-308208DB5C13}" type="presOf" srcId="{55BDD3AB-DB98-4292-B504-9BB18033B74F}" destId="{8FD76DEB-E563-4FA4-BF2F-830914A6C8D9}" srcOrd="0" destOrd="0" presId="urn:microsoft.com/office/officeart/2005/8/layout/list1"/>
    <dgm:cxn modelId="{1CFECC7B-6038-4D98-AB46-AE4770379F40}" type="presOf" srcId="{506AB6B7-FF92-4C35-A7F2-4DF08D1E9210}" destId="{9641174A-0631-4444-88E4-91F5D531DE05}" srcOrd="1" destOrd="0" presId="urn:microsoft.com/office/officeart/2005/8/layout/list1"/>
    <dgm:cxn modelId="{47796297-9561-42DA-8A93-9F5BB23F23F3}" type="presOf" srcId="{6485E914-0F54-4955-A812-D807FCC57178}" destId="{E4AC42CF-F58C-4D25-BBA0-C48E12D31A8B}" srcOrd="1" destOrd="0" presId="urn:microsoft.com/office/officeart/2005/8/layout/list1"/>
    <dgm:cxn modelId="{6CEDEAA4-F074-4A27-A8B2-43CCFD39A84D}" type="presOf" srcId="{9508A932-1268-4387-8A47-7C0920101AD2}" destId="{75B85D2F-19BD-4466-A5D6-F54CC8CC73DC}" srcOrd="0" destOrd="0" presId="urn:microsoft.com/office/officeart/2005/8/layout/list1"/>
    <dgm:cxn modelId="{3DF457A6-232F-4DBA-B269-76CAE77092CA}" type="presOf" srcId="{506AB6B7-FF92-4C35-A7F2-4DF08D1E9210}" destId="{0A5ABE5F-E3E1-46F8-AE73-80782EA90695}" srcOrd="0" destOrd="0" presId="urn:microsoft.com/office/officeart/2005/8/layout/list1"/>
    <dgm:cxn modelId="{708D07AD-3FEB-440E-B640-394DE43E398C}" type="presOf" srcId="{6485E914-0F54-4955-A812-D807FCC57178}" destId="{A9710648-A827-438D-B7D5-4CE129133A3B}" srcOrd="0" destOrd="0" presId="urn:microsoft.com/office/officeart/2005/8/layout/list1"/>
    <dgm:cxn modelId="{99322EAF-34FB-484E-8188-AAF251614354}" type="presOf" srcId="{81098E4B-3766-469A-9202-948D27E9AA15}" destId="{964B2F39-5224-472B-90D0-1145632D5DAE}" srcOrd="0" destOrd="0" presId="urn:microsoft.com/office/officeart/2005/8/layout/list1"/>
    <dgm:cxn modelId="{E22907BD-9AAD-42B7-AC02-6BC22F7267C2}" srcId="{506AB6B7-FF92-4C35-A7F2-4DF08D1E9210}" destId="{ED550CBF-1524-4B24-B5C8-40189665D42E}" srcOrd="1" destOrd="0" parTransId="{F168F671-3286-4437-95AF-F5F9E012D1CC}" sibTransId="{DC534612-F1CB-4878-9B7A-7FD773762B71}"/>
    <dgm:cxn modelId="{03589CC8-C863-48F9-9C2A-3A970E827A90}" type="presOf" srcId="{C5A886E5-F84B-4A4A-8D93-35B5F6EFB41B}" destId="{191B4405-5617-4F92-AAE4-2854385724D1}" srcOrd="0" destOrd="1" presId="urn:microsoft.com/office/officeart/2005/8/layout/list1"/>
    <dgm:cxn modelId="{BF8DE8EB-1EF0-4F99-B02B-BE0CF8CD1695}" srcId="{9508A932-1268-4387-8A47-7C0920101AD2}" destId="{506AB6B7-FF92-4C35-A7F2-4DF08D1E9210}" srcOrd="1" destOrd="0" parTransId="{22462C3A-512B-4284-BB60-884F546991BE}" sibTransId="{C2321AF8-975F-4B13-968C-897371EA21C7}"/>
    <dgm:cxn modelId="{703407F5-A069-47AC-BF3D-85EAEEAC6602}" type="presOf" srcId="{81098E4B-3766-469A-9202-948D27E9AA15}" destId="{8B729045-CB11-453E-B211-1D3AF8F22208}" srcOrd="1" destOrd="0" presId="urn:microsoft.com/office/officeart/2005/8/layout/list1"/>
    <dgm:cxn modelId="{7149DE40-04B5-4138-806D-B6A1C7704F37}" type="presParOf" srcId="{75B85D2F-19BD-4466-A5D6-F54CC8CC73DC}" destId="{A7477229-9316-4F07-8636-5A754F2C81E8}" srcOrd="0" destOrd="0" presId="urn:microsoft.com/office/officeart/2005/8/layout/list1"/>
    <dgm:cxn modelId="{AF240984-CCE6-4658-9BA2-14C2D249DDB9}" type="presParOf" srcId="{A7477229-9316-4F07-8636-5A754F2C81E8}" destId="{A9710648-A827-438D-B7D5-4CE129133A3B}" srcOrd="0" destOrd="0" presId="urn:microsoft.com/office/officeart/2005/8/layout/list1"/>
    <dgm:cxn modelId="{5A5EE663-CA17-44A1-B2DC-D02B4D80C032}" type="presParOf" srcId="{A7477229-9316-4F07-8636-5A754F2C81E8}" destId="{E4AC42CF-F58C-4D25-BBA0-C48E12D31A8B}" srcOrd="1" destOrd="0" presId="urn:microsoft.com/office/officeart/2005/8/layout/list1"/>
    <dgm:cxn modelId="{B6D04632-0698-40E3-8CA5-CCBF0CAFF622}" type="presParOf" srcId="{75B85D2F-19BD-4466-A5D6-F54CC8CC73DC}" destId="{70A1FD0E-4BF0-4AF5-88BA-74366E9882EE}" srcOrd="1" destOrd="0" presId="urn:microsoft.com/office/officeart/2005/8/layout/list1"/>
    <dgm:cxn modelId="{E5031091-CA01-4E3E-BD31-C81124499326}" type="presParOf" srcId="{75B85D2F-19BD-4466-A5D6-F54CC8CC73DC}" destId="{191B4405-5617-4F92-AAE4-2854385724D1}" srcOrd="2" destOrd="0" presId="urn:microsoft.com/office/officeart/2005/8/layout/list1"/>
    <dgm:cxn modelId="{600E3DB1-E2BB-4A5B-87CD-09B0D87E69CD}" type="presParOf" srcId="{75B85D2F-19BD-4466-A5D6-F54CC8CC73DC}" destId="{0F9447D4-AB99-4B35-BFB1-A9E068926FC6}" srcOrd="3" destOrd="0" presId="urn:microsoft.com/office/officeart/2005/8/layout/list1"/>
    <dgm:cxn modelId="{A1809BDE-3540-44C9-8C65-A22341FA7E10}" type="presParOf" srcId="{75B85D2F-19BD-4466-A5D6-F54CC8CC73DC}" destId="{77FF0342-0070-41E7-99D0-693FDF2A5E5C}" srcOrd="4" destOrd="0" presId="urn:microsoft.com/office/officeart/2005/8/layout/list1"/>
    <dgm:cxn modelId="{2DD00D35-B21A-42B3-B2C3-C833DECD83FC}" type="presParOf" srcId="{77FF0342-0070-41E7-99D0-693FDF2A5E5C}" destId="{0A5ABE5F-E3E1-46F8-AE73-80782EA90695}" srcOrd="0" destOrd="0" presId="urn:microsoft.com/office/officeart/2005/8/layout/list1"/>
    <dgm:cxn modelId="{9D352F3A-6435-4108-A582-3B40EC9759AA}" type="presParOf" srcId="{77FF0342-0070-41E7-99D0-693FDF2A5E5C}" destId="{9641174A-0631-4444-88E4-91F5D531DE05}" srcOrd="1" destOrd="0" presId="urn:microsoft.com/office/officeart/2005/8/layout/list1"/>
    <dgm:cxn modelId="{B08CF744-94C1-4B55-8FCE-B7F219580460}" type="presParOf" srcId="{75B85D2F-19BD-4466-A5D6-F54CC8CC73DC}" destId="{15948091-72C6-45D6-8D1F-9B9BD3583E39}" srcOrd="5" destOrd="0" presId="urn:microsoft.com/office/officeart/2005/8/layout/list1"/>
    <dgm:cxn modelId="{4A574F73-0A25-4B8D-B3E2-E84E4BBF3D38}" type="presParOf" srcId="{75B85D2F-19BD-4466-A5D6-F54CC8CC73DC}" destId="{8FD76DEB-E563-4FA4-BF2F-830914A6C8D9}" srcOrd="6" destOrd="0" presId="urn:microsoft.com/office/officeart/2005/8/layout/list1"/>
    <dgm:cxn modelId="{C7FCBE89-52B0-4159-99FC-3CEE6E1C4EE8}" type="presParOf" srcId="{75B85D2F-19BD-4466-A5D6-F54CC8CC73DC}" destId="{A07A9CF5-1CE0-4B0B-B25D-F7CC5EE6867B}" srcOrd="7" destOrd="0" presId="urn:microsoft.com/office/officeart/2005/8/layout/list1"/>
    <dgm:cxn modelId="{A295BD8D-DA06-4E07-9E07-550582A5E4A4}" type="presParOf" srcId="{75B85D2F-19BD-4466-A5D6-F54CC8CC73DC}" destId="{31541756-5CB4-4242-899A-03CB38B7CC88}" srcOrd="8" destOrd="0" presId="urn:microsoft.com/office/officeart/2005/8/layout/list1"/>
    <dgm:cxn modelId="{B2B522D6-01A3-445C-8082-C79AF41F53CC}" type="presParOf" srcId="{31541756-5CB4-4242-899A-03CB38B7CC88}" destId="{964B2F39-5224-472B-90D0-1145632D5DAE}" srcOrd="0" destOrd="0" presId="urn:microsoft.com/office/officeart/2005/8/layout/list1"/>
    <dgm:cxn modelId="{71813FF4-E0F0-4FDC-9E5A-BB94E695AD50}" type="presParOf" srcId="{31541756-5CB4-4242-899A-03CB38B7CC88}" destId="{8B729045-CB11-453E-B211-1D3AF8F22208}" srcOrd="1" destOrd="0" presId="urn:microsoft.com/office/officeart/2005/8/layout/list1"/>
    <dgm:cxn modelId="{0D755141-1732-4429-B5EC-472B488190DB}" type="presParOf" srcId="{75B85D2F-19BD-4466-A5D6-F54CC8CC73DC}" destId="{3A737044-0E84-442F-BFC5-CDBA52D426FF}" srcOrd="9" destOrd="0" presId="urn:microsoft.com/office/officeart/2005/8/layout/list1"/>
    <dgm:cxn modelId="{D0739693-31C8-4D07-9C20-13FC2295022A}" type="presParOf" srcId="{75B85D2F-19BD-4466-A5D6-F54CC8CC73DC}" destId="{EEB82ACE-CB32-4FD8-BB1D-C0F95BF9FF2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F7177-6830-48D7-85F7-B141577566F7}">
      <dsp:nvSpPr>
        <dsp:cNvPr id="0" name=""/>
        <dsp:cNvSpPr/>
      </dsp:nvSpPr>
      <dsp:spPr>
        <a:xfrm>
          <a:off x="82613"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50441-4D95-4BC1-B535-37CB2D471AC8}">
      <dsp:nvSpPr>
        <dsp:cNvPr id="0" name=""/>
        <dsp:cNvSpPr/>
      </dsp:nvSpPr>
      <dsp:spPr>
        <a:xfrm>
          <a:off x="271034" y="103241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D8505-8580-4A90-A420-E41BF1690866}">
      <dsp:nvSpPr>
        <dsp:cNvPr id="0" name=""/>
        <dsp:cNvSpPr/>
      </dsp:nvSpPr>
      <dsp:spPr>
        <a:xfrm>
          <a:off x="1172126"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1.Microservices &amp; Networking</a:t>
          </a:r>
        </a:p>
      </dsp:txBody>
      <dsp:txXfrm>
        <a:off x="1172126" y="843995"/>
        <a:ext cx="2114937" cy="897246"/>
      </dsp:txXfrm>
    </dsp:sp>
    <dsp:sp modelId="{F83847E7-B980-41B7-B74B-EE847AABBFF0}">
      <dsp:nvSpPr>
        <dsp:cNvPr id="0" name=""/>
        <dsp:cNvSpPr/>
      </dsp:nvSpPr>
      <dsp:spPr>
        <a:xfrm>
          <a:off x="3655575"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7B412-C267-42AB-A1B8-322CD67B2D9E}">
      <dsp:nvSpPr>
        <dsp:cNvPr id="0" name=""/>
        <dsp:cNvSpPr/>
      </dsp:nvSpPr>
      <dsp:spPr>
        <a:xfrm>
          <a:off x="3843996" y="103241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6476D-36A3-49B2-94FE-0024BA633661}">
      <dsp:nvSpPr>
        <dsp:cNvPr id="0" name=""/>
        <dsp:cNvSpPr/>
      </dsp:nvSpPr>
      <dsp:spPr>
        <a:xfrm>
          <a:off x="4745088"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2.Proxies &amp; Load Balancing</a:t>
          </a:r>
        </a:p>
      </dsp:txBody>
      <dsp:txXfrm>
        <a:off x="4745088" y="843995"/>
        <a:ext cx="2114937" cy="897246"/>
      </dsp:txXfrm>
    </dsp:sp>
    <dsp:sp modelId="{4FB9B418-70D4-436F-8FCE-9C3E25BBFA6B}">
      <dsp:nvSpPr>
        <dsp:cNvPr id="0" name=""/>
        <dsp:cNvSpPr/>
      </dsp:nvSpPr>
      <dsp:spPr>
        <a:xfrm>
          <a:off x="7228536"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2A49C-B960-47E2-805B-AABF0E3765C3}">
      <dsp:nvSpPr>
        <dsp:cNvPr id="0" name=""/>
        <dsp:cNvSpPr/>
      </dsp:nvSpPr>
      <dsp:spPr>
        <a:xfrm>
          <a:off x="7416958" y="103241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481C1-D281-4CC8-92A3-01F4B8719DC8}">
      <dsp:nvSpPr>
        <dsp:cNvPr id="0" name=""/>
        <dsp:cNvSpPr/>
      </dsp:nvSpPr>
      <dsp:spPr>
        <a:xfrm>
          <a:off x="8318049"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3.Envoy-Specific Concepts</a:t>
          </a:r>
        </a:p>
      </dsp:txBody>
      <dsp:txXfrm>
        <a:off x="8318049" y="843995"/>
        <a:ext cx="2114937" cy="897246"/>
      </dsp:txXfrm>
    </dsp:sp>
    <dsp:sp modelId="{3D564D07-1664-42E4-9A5B-9A1783299EC7}">
      <dsp:nvSpPr>
        <dsp:cNvPr id="0" name=""/>
        <dsp:cNvSpPr/>
      </dsp:nvSpPr>
      <dsp:spPr>
        <a:xfrm>
          <a:off x="82613"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3BE8A-F6B4-4461-A426-198E7C5DD9ED}">
      <dsp:nvSpPr>
        <dsp:cNvPr id="0" name=""/>
        <dsp:cNvSpPr/>
      </dsp:nvSpPr>
      <dsp:spPr>
        <a:xfrm>
          <a:off x="271034" y="264294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BEA3A-2121-4B8A-83AD-6D70EB645D53}">
      <dsp:nvSpPr>
        <dsp:cNvPr id="0" name=""/>
        <dsp:cNvSpPr/>
      </dsp:nvSpPr>
      <dsp:spPr>
        <a:xfrm>
          <a:off x="1172126"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4.Security</a:t>
          </a:r>
        </a:p>
      </dsp:txBody>
      <dsp:txXfrm>
        <a:off x="1172126" y="2454521"/>
        <a:ext cx="2114937" cy="897246"/>
      </dsp:txXfrm>
    </dsp:sp>
    <dsp:sp modelId="{A012819F-2BE8-444F-A8EF-62E68712DF98}">
      <dsp:nvSpPr>
        <dsp:cNvPr id="0" name=""/>
        <dsp:cNvSpPr/>
      </dsp:nvSpPr>
      <dsp:spPr>
        <a:xfrm>
          <a:off x="3655575"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288EC-8A7A-4CFA-8C5B-10712BEC0C6B}">
      <dsp:nvSpPr>
        <dsp:cNvPr id="0" name=""/>
        <dsp:cNvSpPr/>
      </dsp:nvSpPr>
      <dsp:spPr>
        <a:xfrm>
          <a:off x="3843996" y="264294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BA20C-450F-4BEF-A1A8-D479C1C8B505}">
      <dsp:nvSpPr>
        <dsp:cNvPr id="0" name=""/>
        <dsp:cNvSpPr/>
      </dsp:nvSpPr>
      <dsp:spPr>
        <a:xfrm>
          <a:off x="4745088"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5. Configuration &amp; Deployment</a:t>
          </a:r>
        </a:p>
      </dsp:txBody>
      <dsp:txXfrm>
        <a:off x="4745088" y="2454521"/>
        <a:ext cx="2114937" cy="897246"/>
      </dsp:txXfrm>
    </dsp:sp>
    <dsp:sp modelId="{0ECDBF1E-FF39-481E-BCB6-C6A8DD91BC6B}">
      <dsp:nvSpPr>
        <dsp:cNvPr id="0" name=""/>
        <dsp:cNvSpPr/>
      </dsp:nvSpPr>
      <dsp:spPr>
        <a:xfrm>
          <a:off x="7228536"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F4A61-4DCA-4A3E-992B-66F6F285797B}">
      <dsp:nvSpPr>
        <dsp:cNvPr id="0" name=""/>
        <dsp:cNvSpPr/>
      </dsp:nvSpPr>
      <dsp:spPr>
        <a:xfrm>
          <a:off x="7416958" y="2642943"/>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B7715-4CCA-4984-BA67-22D84F326E6F}">
      <dsp:nvSpPr>
        <dsp:cNvPr id="0" name=""/>
        <dsp:cNvSpPr/>
      </dsp:nvSpPr>
      <dsp:spPr>
        <a:xfrm>
          <a:off x="8318049"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6. Performance &amp; Optimization</a:t>
          </a:r>
        </a:p>
      </dsp:txBody>
      <dsp:txXfrm>
        <a:off x="8318049" y="2454521"/>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EF923-1B3A-4B98-BB08-9389C97440BE}">
      <dsp:nvSpPr>
        <dsp:cNvPr id="0" name=""/>
        <dsp:cNvSpPr/>
      </dsp:nvSpPr>
      <dsp:spPr>
        <a:xfrm>
          <a:off x="379140" y="1759485"/>
          <a:ext cx="814708" cy="8147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60E8EC-375B-4513-B00F-C55420281CC3}">
      <dsp:nvSpPr>
        <dsp:cNvPr id="0" name=""/>
        <dsp:cNvSpPr/>
      </dsp:nvSpPr>
      <dsp:spPr>
        <a:xfrm>
          <a:off x="550229" y="1930573"/>
          <a:ext cx="472531" cy="472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C981F-AB75-43F5-AA84-D98D9648E1F1}">
      <dsp:nvSpPr>
        <dsp:cNvPr id="0" name=""/>
        <dsp:cNvSpPr/>
      </dsp:nvSpPr>
      <dsp:spPr>
        <a:xfrm>
          <a:off x="1368430"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Forward Proxy</a:t>
          </a:r>
        </a:p>
      </dsp:txBody>
      <dsp:txXfrm>
        <a:off x="1368430" y="1759485"/>
        <a:ext cx="1920385" cy="814708"/>
      </dsp:txXfrm>
    </dsp:sp>
    <dsp:sp modelId="{C51F13CD-9A4C-481F-BE55-D21E07F63DFD}">
      <dsp:nvSpPr>
        <dsp:cNvPr id="0" name=""/>
        <dsp:cNvSpPr/>
      </dsp:nvSpPr>
      <dsp:spPr>
        <a:xfrm>
          <a:off x="3623428" y="1759485"/>
          <a:ext cx="814708" cy="8147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DAD38-3975-483C-A258-7C10DE50EA81}">
      <dsp:nvSpPr>
        <dsp:cNvPr id="0" name=""/>
        <dsp:cNvSpPr/>
      </dsp:nvSpPr>
      <dsp:spPr>
        <a:xfrm>
          <a:off x="3794516" y="1930573"/>
          <a:ext cx="472531" cy="472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D32C6-C718-4F91-B3D4-DA4DBF875F00}">
      <dsp:nvSpPr>
        <dsp:cNvPr id="0" name=""/>
        <dsp:cNvSpPr/>
      </dsp:nvSpPr>
      <dsp:spPr>
        <a:xfrm>
          <a:off x="4612717"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Edge Proxy</a:t>
          </a:r>
        </a:p>
      </dsp:txBody>
      <dsp:txXfrm>
        <a:off x="4612717" y="1759485"/>
        <a:ext cx="1920385" cy="814708"/>
      </dsp:txXfrm>
    </dsp:sp>
    <dsp:sp modelId="{28E84E42-17BF-4F75-AF5B-04331268126E}">
      <dsp:nvSpPr>
        <dsp:cNvPr id="0" name=""/>
        <dsp:cNvSpPr/>
      </dsp:nvSpPr>
      <dsp:spPr>
        <a:xfrm>
          <a:off x="6867715" y="1759485"/>
          <a:ext cx="814708" cy="8147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A62C80-0CBB-4674-91C2-6167ADFDA374}">
      <dsp:nvSpPr>
        <dsp:cNvPr id="0" name=""/>
        <dsp:cNvSpPr/>
      </dsp:nvSpPr>
      <dsp:spPr>
        <a:xfrm>
          <a:off x="7038804" y="1930573"/>
          <a:ext cx="472531" cy="472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019EAE-6584-4E29-92E1-A3B6813461BC}">
      <dsp:nvSpPr>
        <dsp:cNvPr id="0" name=""/>
        <dsp:cNvSpPr/>
      </dsp:nvSpPr>
      <dsp:spPr>
        <a:xfrm>
          <a:off x="7857004"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Sidecar Proxy</a:t>
          </a:r>
        </a:p>
      </dsp:txBody>
      <dsp:txXfrm>
        <a:off x="7857004" y="1759485"/>
        <a:ext cx="1920385" cy="814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2DE0A-CD9A-43BB-AEB5-A15B3A90F13C}">
      <dsp:nvSpPr>
        <dsp:cNvPr id="0" name=""/>
        <dsp:cNvSpPr/>
      </dsp:nvSpPr>
      <dsp:spPr>
        <a:xfrm>
          <a:off x="0" y="72222"/>
          <a:ext cx="7003777" cy="8634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Round-Robin</a:t>
          </a:r>
        </a:p>
      </dsp:txBody>
      <dsp:txXfrm>
        <a:off x="42151" y="114373"/>
        <a:ext cx="6919475" cy="779158"/>
      </dsp:txXfrm>
    </dsp:sp>
    <dsp:sp modelId="{58442F50-BC41-4A6C-AB7C-4ABEAD5768ED}">
      <dsp:nvSpPr>
        <dsp:cNvPr id="0" name=""/>
        <dsp:cNvSpPr/>
      </dsp:nvSpPr>
      <dsp:spPr>
        <a:xfrm>
          <a:off x="0" y="1039362"/>
          <a:ext cx="7003777" cy="863460"/>
        </a:xfrm>
        <a:prstGeom prst="roundRect">
          <a:avLst/>
        </a:prstGeom>
        <a:solidFill>
          <a:schemeClr val="accent2">
            <a:hueOff val="-305000"/>
            <a:satOff val="-103"/>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Least-Request</a:t>
          </a:r>
        </a:p>
      </dsp:txBody>
      <dsp:txXfrm>
        <a:off x="42151" y="1081513"/>
        <a:ext cx="6919475" cy="779158"/>
      </dsp:txXfrm>
    </dsp:sp>
    <dsp:sp modelId="{607B759A-5CE1-4618-91DF-F45A8410BEEA}">
      <dsp:nvSpPr>
        <dsp:cNvPr id="0" name=""/>
        <dsp:cNvSpPr/>
      </dsp:nvSpPr>
      <dsp:spPr>
        <a:xfrm>
          <a:off x="0" y="2006502"/>
          <a:ext cx="7003777" cy="863460"/>
        </a:xfrm>
        <a:prstGeom prst="roundRect">
          <a:avLst/>
        </a:prstGeom>
        <a:solidFill>
          <a:schemeClr val="accent2">
            <a:hueOff val="-609999"/>
            <a:satOff val="-206"/>
            <a:lumOff val="2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Random</a:t>
          </a:r>
        </a:p>
      </dsp:txBody>
      <dsp:txXfrm>
        <a:off x="42151" y="2048653"/>
        <a:ext cx="6919475" cy="779158"/>
      </dsp:txXfrm>
    </dsp:sp>
    <dsp:sp modelId="{607A379A-D0AD-420F-872E-698E09C7F024}">
      <dsp:nvSpPr>
        <dsp:cNvPr id="0" name=""/>
        <dsp:cNvSpPr/>
      </dsp:nvSpPr>
      <dsp:spPr>
        <a:xfrm>
          <a:off x="0" y="2973642"/>
          <a:ext cx="7003777" cy="863460"/>
        </a:xfrm>
        <a:prstGeom prst="roundRect">
          <a:avLst/>
        </a:prstGeom>
        <a:solidFill>
          <a:schemeClr val="accent2">
            <a:hueOff val="-914999"/>
            <a:satOff val="-308"/>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Ring Hashing </a:t>
          </a:r>
        </a:p>
      </dsp:txBody>
      <dsp:txXfrm>
        <a:off x="42151" y="3015793"/>
        <a:ext cx="6919475" cy="779158"/>
      </dsp:txXfrm>
    </dsp:sp>
    <dsp:sp modelId="{38A9502E-CCF8-4974-A8E2-4164AD7EF79F}">
      <dsp:nvSpPr>
        <dsp:cNvPr id="0" name=""/>
        <dsp:cNvSpPr/>
      </dsp:nvSpPr>
      <dsp:spPr>
        <a:xfrm>
          <a:off x="0" y="3940782"/>
          <a:ext cx="7003777" cy="863460"/>
        </a:xfrm>
        <a:prstGeom prst="roundRect">
          <a:avLst/>
        </a:prstGeom>
        <a:solidFill>
          <a:schemeClr val="accent2">
            <a:hueOff val="-1219998"/>
            <a:satOff val="-411"/>
            <a:lumOff val="5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Maglev</a:t>
          </a:r>
        </a:p>
      </dsp:txBody>
      <dsp:txXfrm>
        <a:off x="42151" y="3982933"/>
        <a:ext cx="6919475" cy="779158"/>
      </dsp:txXfrm>
    </dsp:sp>
    <dsp:sp modelId="{E95FB922-154E-4F8B-A4BD-B16B535524BA}">
      <dsp:nvSpPr>
        <dsp:cNvPr id="0" name=""/>
        <dsp:cNvSpPr/>
      </dsp:nvSpPr>
      <dsp:spPr>
        <a:xfrm>
          <a:off x="0" y="4907922"/>
          <a:ext cx="7003777" cy="863460"/>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Weighted Load Balancing</a:t>
          </a:r>
        </a:p>
      </dsp:txBody>
      <dsp:txXfrm>
        <a:off x="42151" y="4950073"/>
        <a:ext cx="6919475"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48813-811B-47B6-AD73-640F49CA67E0}">
      <dsp:nvSpPr>
        <dsp:cNvPr id="0" name=""/>
        <dsp:cNvSpPr/>
      </dsp:nvSpPr>
      <dsp:spPr>
        <a:xfrm>
          <a:off x="0" y="940169"/>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6F958-EA49-4ADB-8048-81FB7CD4E6DF}">
      <dsp:nvSpPr>
        <dsp:cNvPr id="0" name=""/>
        <dsp:cNvSpPr/>
      </dsp:nvSpPr>
      <dsp:spPr>
        <a:xfrm>
          <a:off x="525048" y="1330701"/>
          <a:ext cx="954633" cy="9546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21E4C-9DE7-432C-BF24-F148F38E5930}">
      <dsp:nvSpPr>
        <dsp:cNvPr id="0" name=""/>
        <dsp:cNvSpPr/>
      </dsp:nvSpPr>
      <dsp:spPr>
        <a:xfrm>
          <a:off x="2004730" y="940169"/>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1. Version upgrades: traffic to a route is shifted gradually from one cluster to another</a:t>
          </a:r>
        </a:p>
      </dsp:txBody>
      <dsp:txXfrm>
        <a:off x="2004730" y="940169"/>
        <a:ext cx="3621811" cy="1735697"/>
      </dsp:txXfrm>
    </dsp:sp>
    <dsp:sp modelId="{10A77DCF-AD81-48FA-8D16-64C5674B8CBD}">
      <dsp:nvSpPr>
        <dsp:cNvPr id="0" name=""/>
        <dsp:cNvSpPr/>
      </dsp:nvSpPr>
      <dsp:spPr>
        <a:xfrm>
          <a:off x="0" y="3109791"/>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1E7B8-AFFD-4854-9966-0A3C498B6DF7}">
      <dsp:nvSpPr>
        <dsp:cNvPr id="0" name=""/>
        <dsp:cNvSpPr/>
      </dsp:nvSpPr>
      <dsp:spPr>
        <a:xfrm>
          <a:off x="525048" y="3500323"/>
          <a:ext cx="954633" cy="9546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2A55BD-3A69-41C6-BEF6-BD476971A734}">
      <dsp:nvSpPr>
        <dsp:cNvPr id="0" name=""/>
        <dsp:cNvSpPr/>
      </dsp:nvSpPr>
      <dsp:spPr>
        <a:xfrm>
          <a:off x="2004730" y="3109791"/>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2. Multivariate testing: two or more version of the same service are tested simultaneously. The traffic to the route must be split between clusters running different versions of the same service.</a:t>
          </a:r>
        </a:p>
      </dsp:txBody>
      <dsp:txXfrm>
        <a:off x="2004730" y="3109791"/>
        <a:ext cx="3621811" cy="1735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57F0A-36B5-4E8F-B0E4-1E278EBE741B}">
      <dsp:nvSpPr>
        <dsp:cNvPr id="0" name=""/>
        <dsp:cNvSpPr/>
      </dsp:nvSpPr>
      <dsp:spPr>
        <a:xfrm>
          <a:off x="0" y="464172"/>
          <a:ext cx="7003777" cy="11272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Circuit Breaking</a:t>
          </a:r>
        </a:p>
      </dsp:txBody>
      <dsp:txXfrm>
        <a:off x="55030" y="519202"/>
        <a:ext cx="6893717" cy="1017235"/>
      </dsp:txXfrm>
    </dsp:sp>
    <dsp:sp modelId="{5E2B3851-C2D6-4A19-B49B-BF1CF7727D1A}">
      <dsp:nvSpPr>
        <dsp:cNvPr id="0" name=""/>
        <dsp:cNvSpPr/>
      </dsp:nvSpPr>
      <dsp:spPr>
        <a:xfrm>
          <a:off x="0" y="1726827"/>
          <a:ext cx="7003777" cy="1127295"/>
        </a:xfrm>
        <a:prstGeom prst="roundRect">
          <a:avLst/>
        </a:prstGeom>
        <a:solidFill>
          <a:schemeClr val="accent2">
            <a:hueOff val="-508333"/>
            <a:satOff val="-171"/>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Retires</a:t>
          </a:r>
        </a:p>
      </dsp:txBody>
      <dsp:txXfrm>
        <a:off x="55030" y="1781857"/>
        <a:ext cx="6893717" cy="1017235"/>
      </dsp:txXfrm>
    </dsp:sp>
    <dsp:sp modelId="{BFA50637-0ACC-477C-BF0C-C478F8D330DD}">
      <dsp:nvSpPr>
        <dsp:cNvPr id="0" name=""/>
        <dsp:cNvSpPr/>
      </dsp:nvSpPr>
      <dsp:spPr>
        <a:xfrm>
          <a:off x="0" y="2989482"/>
          <a:ext cx="7003777" cy="1127295"/>
        </a:xfrm>
        <a:prstGeom prst="roundRect">
          <a:avLst/>
        </a:prstGeom>
        <a:solidFill>
          <a:schemeClr val="accent2">
            <a:hueOff val="-1016665"/>
            <a:satOff val="-343"/>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Retries in gRPC services</a:t>
          </a:r>
        </a:p>
      </dsp:txBody>
      <dsp:txXfrm>
        <a:off x="55030" y="3044512"/>
        <a:ext cx="6893717" cy="1017235"/>
      </dsp:txXfrm>
    </dsp:sp>
    <dsp:sp modelId="{32291BBE-42E4-4719-A3D7-3216F20FBF0E}">
      <dsp:nvSpPr>
        <dsp:cNvPr id="0" name=""/>
        <dsp:cNvSpPr/>
      </dsp:nvSpPr>
      <dsp:spPr>
        <a:xfrm>
          <a:off x="0" y="4252137"/>
          <a:ext cx="7003777" cy="1127295"/>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Outlier Detection</a:t>
          </a:r>
        </a:p>
      </dsp:txBody>
      <dsp:txXfrm>
        <a:off x="55030" y="4307167"/>
        <a:ext cx="6893717" cy="1017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6948C-FF73-4231-8AA7-B913EEEFEF90}">
      <dsp:nvSpPr>
        <dsp:cNvPr id="0" name=""/>
        <dsp:cNvSpPr/>
      </dsp:nvSpPr>
      <dsp:spPr>
        <a:xfrm>
          <a:off x="0" y="512"/>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E5507-AA7E-41AC-8BA4-CDA564D098A2}">
      <dsp:nvSpPr>
        <dsp:cNvPr id="0" name=""/>
        <dsp:cNvSpPr/>
      </dsp:nvSpPr>
      <dsp:spPr>
        <a:xfrm>
          <a:off x="362545" y="270173"/>
          <a:ext cx="659173" cy="65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41586-1A08-4435-9F31-EBCEA3BE96A3}">
      <dsp:nvSpPr>
        <dsp:cNvPr id="0" name=""/>
        <dsp:cNvSpPr/>
      </dsp:nvSpPr>
      <dsp:spPr>
        <a:xfrm>
          <a:off x="1384263" y="512"/>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Metrics</a:t>
          </a:r>
        </a:p>
      </dsp:txBody>
      <dsp:txXfrm>
        <a:off x="1384263" y="512"/>
        <a:ext cx="9131336" cy="1198496"/>
      </dsp:txXfrm>
    </dsp:sp>
    <dsp:sp modelId="{2EE8B1D1-8864-46DD-9FAA-927E916D19E0}">
      <dsp:nvSpPr>
        <dsp:cNvPr id="0" name=""/>
        <dsp:cNvSpPr/>
      </dsp:nvSpPr>
      <dsp:spPr>
        <a:xfrm>
          <a:off x="0" y="1498633"/>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C84A8-A76F-4EC3-84D0-4EE886931790}">
      <dsp:nvSpPr>
        <dsp:cNvPr id="0" name=""/>
        <dsp:cNvSpPr/>
      </dsp:nvSpPr>
      <dsp:spPr>
        <a:xfrm>
          <a:off x="362545" y="1768294"/>
          <a:ext cx="659173" cy="65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AD63E-467F-4A78-9156-0BF8A16FBDB9}">
      <dsp:nvSpPr>
        <dsp:cNvPr id="0" name=""/>
        <dsp:cNvSpPr/>
      </dsp:nvSpPr>
      <dsp:spPr>
        <a:xfrm>
          <a:off x="1384263" y="1498633"/>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Logging</a:t>
          </a:r>
        </a:p>
      </dsp:txBody>
      <dsp:txXfrm>
        <a:off x="1384263" y="1498633"/>
        <a:ext cx="9131336" cy="1198496"/>
      </dsp:txXfrm>
    </dsp:sp>
    <dsp:sp modelId="{65C961FA-1B58-423F-AB81-42B8A4CAA91A}">
      <dsp:nvSpPr>
        <dsp:cNvPr id="0" name=""/>
        <dsp:cNvSpPr/>
      </dsp:nvSpPr>
      <dsp:spPr>
        <a:xfrm>
          <a:off x="0" y="2996754"/>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486AD-2445-413E-A4A6-B33D14707A20}">
      <dsp:nvSpPr>
        <dsp:cNvPr id="0" name=""/>
        <dsp:cNvSpPr/>
      </dsp:nvSpPr>
      <dsp:spPr>
        <a:xfrm>
          <a:off x="362545" y="3266415"/>
          <a:ext cx="659173" cy="65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99C82-7980-4BCE-8F12-1505B0C447BB}">
      <dsp:nvSpPr>
        <dsp:cNvPr id="0" name=""/>
        <dsp:cNvSpPr/>
      </dsp:nvSpPr>
      <dsp:spPr>
        <a:xfrm>
          <a:off x="1384263" y="2996754"/>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Traces</a:t>
          </a:r>
        </a:p>
      </dsp:txBody>
      <dsp:txXfrm>
        <a:off x="1384263" y="2996754"/>
        <a:ext cx="9131336" cy="11984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FFF36-77EC-4E63-B228-EEFABA309588}">
      <dsp:nvSpPr>
        <dsp:cNvPr id="0" name=""/>
        <dsp:cNvSpPr/>
      </dsp:nvSpPr>
      <dsp:spPr>
        <a:xfrm>
          <a:off x="0" y="2334829"/>
          <a:ext cx="5626542"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8208E-9BA4-4D9E-93C3-9F8CDF69FE47}">
      <dsp:nvSpPr>
        <dsp:cNvPr id="0" name=""/>
        <dsp:cNvSpPr/>
      </dsp:nvSpPr>
      <dsp:spPr>
        <a:xfrm>
          <a:off x="281327" y="2039629"/>
          <a:ext cx="3938579"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TLS termination</a:t>
          </a:r>
        </a:p>
      </dsp:txBody>
      <dsp:txXfrm>
        <a:off x="310148" y="2068450"/>
        <a:ext cx="3880937" cy="532758"/>
      </dsp:txXfrm>
    </dsp:sp>
    <dsp:sp modelId="{9DD58BCD-CE00-4FB4-B1EF-2BE5C9CAE6DB}">
      <dsp:nvSpPr>
        <dsp:cNvPr id="0" name=""/>
        <dsp:cNvSpPr/>
      </dsp:nvSpPr>
      <dsp:spPr>
        <a:xfrm>
          <a:off x="0" y="3242029"/>
          <a:ext cx="5626542" cy="50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55C365-D190-4D2C-8199-72534B58E56D}">
      <dsp:nvSpPr>
        <dsp:cNvPr id="0" name=""/>
        <dsp:cNvSpPr/>
      </dsp:nvSpPr>
      <dsp:spPr>
        <a:xfrm>
          <a:off x="281327" y="2946829"/>
          <a:ext cx="3938579"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Mutual TLS termination (mLTS)</a:t>
          </a:r>
        </a:p>
      </dsp:txBody>
      <dsp:txXfrm>
        <a:off x="310148" y="2975650"/>
        <a:ext cx="3880937" cy="5327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B4405-5617-4F92-AAE4-2854385724D1}">
      <dsp:nvSpPr>
        <dsp:cNvPr id="0" name=""/>
        <dsp:cNvSpPr/>
      </dsp:nvSpPr>
      <dsp:spPr>
        <a:xfrm>
          <a:off x="0" y="59209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JWT Authentication</a:t>
          </a:r>
        </a:p>
        <a:p>
          <a:pPr marL="171450" lvl="1" indent="-171450" algn="l" defTabSz="800100">
            <a:lnSpc>
              <a:spcPct val="90000"/>
            </a:lnSpc>
            <a:spcBef>
              <a:spcPct val="0"/>
            </a:spcBef>
            <a:spcAft>
              <a:spcPct val="15000"/>
            </a:spcAft>
            <a:buChar char="•"/>
          </a:pPr>
          <a:r>
            <a:rPr lang="en-US" sz="1800" kern="1200"/>
            <a:t>mTLS Authentcation</a:t>
          </a:r>
        </a:p>
      </dsp:txBody>
      <dsp:txXfrm>
        <a:off x="0" y="592091"/>
        <a:ext cx="10515600" cy="1048950"/>
      </dsp:txXfrm>
    </dsp:sp>
    <dsp:sp modelId="{E4AC42CF-F58C-4D25-BBA0-C48E12D31A8B}">
      <dsp:nvSpPr>
        <dsp:cNvPr id="0" name=""/>
        <dsp:cNvSpPr/>
      </dsp:nvSpPr>
      <dsp:spPr>
        <a:xfrm>
          <a:off x="525780" y="32641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Authentication: </a:t>
          </a:r>
        </a:p>
      </dsp:txBody>
      <dsp:txXfrm>
        <a:off x="551719" y="352350"/>
        <a:ext cx="7309042" cy="479482"/>
      </dsp:txXfrm>
    </dsp:sp>
    <dsp:sp modelId="{8FD76DEB-E563-4FA4-BF2F-830914A6C8D9}">
      <dsp:nvSpPr>
        <dsp:cNvPr id="0" name=""/>
        <dsp:cNvSpPr/>
      </dsp:nvSpPr>
      <dsp:spPr>
        <a:xfrm>
          <a:off x="0" y="200392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RBAC (Role-Based Access Control)</a:t>
          </a:r>
        </a:p>
        <a:p>
          <a:pPr marL="171450" lvl="1" indent="-171450" algn="l" defTabSz="800100">
            <a:lnSpc>
              <a:spcPct val="90000"/>
            </a:lnSpc>
            <a:spcBef>
              <a:spcPct val="0"/>
            </a:spcBef>
            <a:spcAft>
              <a:spcPct val="15000"/>
            </a:spcAft>
            <a:buChar char="•"/>
          </a:pPr>
          <a:r>
            <a:rPr lang="en-US" sz="1800" kern="1200"/>
            <a:t>External Authorization</a:t>
          </a:r>
        </a:p>
      </dsp:txBody>
      <dsp:txXfrm>
        <a:off x="0" y="2003921"/>
        <a:ext cx="10515600" cy="1048950"/>
      </dsp:txXfrm>
    </dsp:sp>
    <dsp:sp modelId="{9641174A-0631-4444-88E4-91F5D531DE05}">
      <dsp:nvSpPr>
        <dsp:cNvPr id="0" name=""/>
        <dsp:cNvSpPr/>
      </dsp:nvSpPr>
      <dsp:spPr>
        <a:xfrm>
          <a:off x="525780" y="173824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Authorization:</a:t>
          </a:r>
        </a:p>
      </dsp:txBody>
      <dsp:txXfrm>
        <a:off x="551719" y="1764180"/>
        <a:ext cx="7309042" cy="479482"/>
      </dsp:txXfrm>
    </dsp:sp>
    <dsp:sp modelId="{EEB82ACE-CB32-4FD8-BB1D-C0F95BF9FF23}">
      <dsp:nvSpPr>
        <dsp:cNvPr id="0" name=""/>
        <dsp:cNvSpPr/>
      </dsp:nvSpPr>
      <dsp:spPr>
        <a:xfrm>
          <a:off x="0" y="3415751"/>
          <a:ext cx="105156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729045-CB11-453E-B211-1D3AF8F22208}">
      <dsp:nvSpPr>
        <dsp:cNvPr id="0" name=""/>
        <dsp:cNvSpPr/>
      </dsp:nvSpPr>
      <dsp:spPr>
        <a:xfrm>
          <a:off x="525780" y="315007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Why should you use Envoy for Authentication and Authorization?</a:t>
          </a:r>
        </a:p>
      </dsp:txBody>
      <dsp:txXfrm>
        <a:off x="551719" y="3176010"/>
        <a:ext cx="7309042" cy="47948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8ADC6-822E-4D77-96B7-6538F1FF5C54}" type="datetimeFigureOut">
              <a:rPr lang="en-US" smtClean="0"/>
              <a:t>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55FD8-CB62-4B1B-BFA7-9FBE39DEFDA8}" type="slidenum">
              <a:rPr lang="en-US" smtClean="0"/>
              <a:t>‹#›</a:t>
            </a:fld>
            <a:endParaRPr lang="en-US"/>
          </a:p>
        </p:txBody>
      </p:sp>
    </p:spTree>
    <p:extLst>
      <p:ext uri="{BB962C8B-B14F-4D97-AF65-F5344CB8AC3E}">
        <p14:creationId xmlns:p14="http://schemas.microsoft.com/office/powerpoint/2010/main" val="306678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last workshop of the semester – Envoy. Today, the two of us – Nikola and Bozhidar, will present to you, what Envoy is, and insights of how to use it as well as a workshop of how to set it up.</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a:t>
            </a:fld>
            <a:endParaRPr lang="en-US"/>
          </a:p>
        </p:txBody>
      </p:sp>
    </p:spTree>
    <p:extLst>
      <p:ext uri="{BB962C8B-B14F-4D97-AF65-F5344CB8AC3E}">
        <p14:creationId xmlns:p14="http://schemas.microsoft.com/office/powerpoint/2010/main" val="2516912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The Service Consumer is responsible for determining the network locations of available service instances and load balancing requests between them. The client queries the Service Register. Then the client uses a load-balancing algorithm to choose one of the available service instances and performs a request.</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10</a:t>
            </a:fld>
            <a:endParaRPr lang="en-US"/>
          </a:p>
        </p:txBody>
      </p:sp>
    </p:spTree>
    <p:extLst>
      <p:ext uri="{BB962C8B-B14F-4D97-AF65-F5344CB8AC3E}">
        <p14:creationId xmlns:p14="http://schemas.microsoft.com/office/powerpoint/2010/main" val="108688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r>
              <a:rPr lang="en-US" b="0" i="0" dirty="0">
                <a:solidFill>
                  <a:srgbClr val="F0F6FC"/>
                </a:solidFill>
                <a:effectLst/>
                <a:latin typeface="-apple-system"/>
              </a:rPr>
              <a:t>ses an intermediary that acts as a Load Balancer. The client makes a request to a service via a load balancer that acts as an orchestrator. The load balancer queries the Service Registry and routes each request to an available service instance.</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used in Server-Side Discovery, as a load-balancer, which is also involved in the service discovery process.</a:t>
            </a:r>
          </a:p>
        </p:txBody>
      </p:sp>
      <p:sp>
        <p:nvSpPr>
          <p:cNvPr id="4" name="Slide Number Placeholder 3"/>
          <p:cNvSpPr>
            <a:spLocks noGrp="1"/>
          </p:cNvSpPr>
          <p:nvPr>
            <p:ph type="sldNum" sz="quarter" idx="5"/>
          </p:nvPr>
        </p:nvSpPr>
        <p:spPr/>
        <p:txBody>
          <a:bodyPr/>
          <a:lstStyle/>
          <a:p>
            <a:fld id="{44555FD8-CB62-4B1B-BFA7-9FBE39DEFDA8}" type="slidenum">
              <a:rPr lang="en-US" smtClean="0"/>
              <a:t>11</a:t>
            </a:fld>
            <a:endParaRPr lang="en-US"/>
          </a:p>
        </p:txBody>
      </p:sp>
    </p:spTree>
    <p:extLst>
      <p:ext uri="{BB962C8B-B14F-4D97-AF65-F5344CB8AC3E}">
        <p14:creationId xmlns:p14="http://schemas.microsoft.com/office/powerpoint/2010/main" val="2208716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F0F6FC"/>
                </a:solidFill>
                <a:effectLst/>
                <a:latin typeface="-apple-system"/>
              </a:rPr>
              <a:t>Service-to-Service Authentication is critical in microservice architectures to ensure secure communication between services and prevent unauthorized access.</a:t>
            </a:r>
          </a:p>
          <a:p>
            <a:pPr algn="l">
              <a:buFont typeface="Arial" panose="020B0604020202020204" pitchFamily="34" charset="0"/>
              <a:buChar char="•"/>
            </a:pPr>
            <a:r>
              <a:rPr lang="en-US" b="0" i="0" dirty="0">
                <a:solidFill>
                  <a:srgbClr val="F0F6FC"/>
                </a:solidFill>
                <a:effectLst/>
                <a:latin typeface="-apple-system"/>
              </a:rPr>
              <a:t>Envoy provides multiple ways to secure services, which include TLS/</a:t>
            </a:r>
            <a:r>
              <a:rPr lang="en-US" b="0" i="0" dirty="0" err="1">
                <a:solidFill>
                  <a:srgbClr val="F0F6FC"/>
                </a:solidFill>
                <a:effectLst/>
                <a:latin typeface="-apple-system"/>
              </a:rPr>
              <a:t>mTLS</a:t>
            </a:r>
            <a:r>
              <a:rPr lang="en-US" b="0" i="0" dirty="0">
                <a:solidFill>
                  <a:srgbClr val="F0F6FC"/>
                </a:solidFill>
                <a:effectLst/>
                <a:latin typeface="-apple-system"/>
              </a:rPr>
              <a:t>, JWT, OAuth2 and custom authorization filters.</a:t>
            </a:r>
          </a:p>
          <a:p>
            <a:pPr algn="l">
              <a:buFont typeface="Arial" panose="020B0604020202020204" pitchFamily="34" charset="0"/>
              <a:buChar char="•"/>
            </a:pPr>
            <a:r>
              <a:rPr lang="en-US" b="0" i="0" dirty="0" err="1">
                <a:solidFill>
                  <a:srgbClr val="F0F6FC"/>
                </a:solidFill>
                <a:effectLst/>
                <a:latin typeface="-apple-system"/>
              </a:rPr>
              <a:t>mTLS</a:t>
            </a:r>
            <a:r>
              <a:rPr lang="en-US" b="0" i="0" dirty="0">
                <a:solidFill>
                  <a:srgbClr val="F0F6FC"/>
                </a:solidFill>
                <a:effectLst/>
                <a:latin typeface="-apple-system"/>
              </a:rPr>
              <a:t> (Mutual TLS): Mutual TLS, or </a:t>
            </a:r>
            <a:r>
              <a:rPr lang="en-US" b="0" i="0" dirty="0" err="1">
                <a:solidFill>
                  <a:srgbClr val="F0F6FC"/>
                </a:solidFill>
                <a:effectLst/>
                <a:latin typeface="-apple-system"/>
              </a:rPr>
              <a:t>mTLS</a:t>
            </a:r>
            <a:r>
              <a:rPr lang="en-US" b="0" i="0" dirty="0">
                <a:solidFill>
                  <a:srgbClr val="F0F6FC"/>
                </a:solidFill>
                <a:effectLst/>
                <a:latin typeface="-apple-system"/>
              </a:rPr>
              <a:t> for short, is a method for mutual authentication. </a:t>
            </a:r>
            <a:r>
              <a:rPr lang="en-US" b="0" i="0" dirty="0" err="1">
                <a:solidFill>
                  <a:srgbClr val="F0F6FC"/>
                </a:solidFill>
                <a:effectLst/>
                <a:latin typeface="-apple-system"/>
              </a:rPr>
              <a:t>mTLS</a:t>
            </a:r>
            <a:r>
              <a:rPr lang="en-US" b="0" i="0" dirty="0">
                <a:solidFill>
                  <a:srgbClr val="F0F6FC"/>
                </a:solidFill>
                <a:effectLst/>
                <a:latin typeface="-apple-system"/>
              </a:rPr>
              <a:t> ensures that the parties at each end of a network connection are who they claim to be by verifying that they both have the correct private key. The information within their respective TLS certificates provides additional verification. </a:t>
            </a:r>
            <a:r>
              <a:rPr lang="en-US" b="0" i="0" dirty="0" err="1">
                <a:solidFill>
                  <a:srgbClr val="F0F6FC"/>
                </a:solidFill>
                <a:effectLst/>
                <a:latin typeface="-apple-system"/>
              </a:rPr>
              <a:t>mTLS</a:t>
            </a:r>
            <a:r>
              <a:rPr lang="en-US" b="0" i="0" dirty="0">
                <a:solidFill>
                  <a:srgbClr val="F0F6FC"/>
                </a:solidFill>
                <a:effectLst/>
                <a:latin typeface="-apple-system"/>
              </a:rPr>
              <a:t> is often used in a Zero Trust security framework* to verify users, devices, and servers within an organization. It can also help keep APIs secure&lt;.</a:t>
            </a:r>
          </a:p>
          <a:p>
            <a:pPr algn="l"/>
            <a:r>
              <a:rPr lang="en-US" b="0" i="0" dirty="0">
                <a:solidFill>
                  <a:srgbClr val="F0F6FC"/>
                </a:solidFill>
                <a:effectLst/>
                <a:latin typeface="-apple-system"/>
              </a:rPr>
              <a:t>*Zero Trust means that no user, device, or network traffic is trusted by default, an approach that helps eliminate many security vulnerabilities.</a:t>
            </a:r>
          </a:p>
          <a:p>
            <a:pPr algn="l">
              <a:buFont typeface="Arial" panose="020B0604020202020204" pitchFamily="34" charset="0"/>
              <a:buChar char="•"/>
            </a:pPr>
            <a:r>
              <a:rPr lang="en-US" b="0" i="0" dirty="0">
                <a:solidFill>
                  <a:srgbClr val="F0F6FC"/>
                </a:solidFill>
                <a:effectLst/>
                <a:latin typeface="-apple-system"/>
              </a:rPr>
              <a:t>JWTs: Services include a JSON Web Token (JWT) in their requests. Envoy validates the JWT signature and claims using a public key or a JWKS endpoint.</a:t>
            </a:r>
          </a:p>
          <a:p>
            <a:pPr algn="l">
              <a:buFont typeface="Arial" panose="020B0604020202020204" pitchFamily="34" charset="0"/>
              <a:buChar char="•"/>
            </a:pPr>
            <a:r>
              <a:rPr lang="en-US" b="0" i="0" dirty="0">
                <a:solidFill>
                  <a:srgbClr val="F0F6FC"/>
                </a:solidFill>
                <a:effectLst/>
                <a:latin typeface="-apple-system"/>
              </a:rPr>
              <a:t>Custom filters: Envoy allows custom </a:t>
            </a:r>
            <a:r>
              <a:rPr lang="en-US" b="0" i="0" dirty="0" err="1">
                <a:solidFill>
                  <a:srgbClr val="F0F6FC"/>
                </a:solidFill>
                <a:effectLst/>
                <a:latin typeface="-apple-system"/>
              </a:rPr>
              <a:t>gRPC</a:t>
            </a:r>
            <a:r>
              <a:rPr lang="en-US" b="0" i="0" dirty="0">
                <a:solidFill>
                  <a:srgbClr val="F0F6FC"/>
                </a:solidFill>
                <a:effectLst/>
                <a:latin typeface="-apple-system"/>
              </a:rPr>
              <a:t>-based authorization checks to be performed before forwarding requests to the upstream service. This is useful for applying business-specific authentication logic.</a:t>
            </a:r>
          </a:p>
          <a:p>
            <a:pPr algn="l">
              <a:buFont typeface="Arial" panose="020B0604020202020204" pitchFamily="34" charset="0"/>
              <a:buChar char="•"/>
            </a:pPr>
            <a:endParaRPr lang="en-US" b="0" i="0" dirty="0">
              <a:solidFill>
                <a:srgbClr val="F0F6FC"/>
              </a:solidFill>
              <a:effectLst/>
              <a:latin typeface="-apple-system"/>
            </a:endParaRPr>
          </a:p>
          <a:p>
            <a:pPr algn="l">
              <a:buFont typeface="Arial" panose="020B0604020202020204" pitchFamily="34" charset="0"/>
              <a:buChar char="•"/>
            </a:pPr>
            <a:r>
              <a:rPr lang="en-US" b="0" i="0" dirty="0">
                <a:solidFill>
                  <a:srgbClr val="F0F6FC"/>
                </a:solidFill>
                <a:effectLst/>
                <a:latin typeface="-apple-system"/>
              </a:rPr>
              <a:t>CONSIDER MOVING IT TO SECURITY</a:t>
            </a:r>
          </a:p>
        </p:txBody>
      </p:sp>
      <p:sp>
        <p:nvSpPr>
          <p:cNvPr id="4" name="Slide Number Placeholder 3"/>
          <p:cNvSpPr>
            <a:spLocks noGrp="1"/>
          </p:cNvSpPr>
          <p:nvPr>
            <p:ph type="sldNum" sz="quarter" idx="5"/>
          </p:nvPr>
        </p:nvSpPr>
        <p:spPr/>
        <p:txBody>
          <a:bodyPr/>
          <a:lstStyle/>
          <a:p>
            <a:fld id="{44555FD8-CB62-4B1B-BFA7-9FBE39DEFDA8}" type="slidenum">
              <a:rPr lang="en-US" smtClean="0"/>
              <a:t>12</a:t>
            </a:fld>
            <a:endParaRPr lang="en-US"/>
          </a:p>
        </p:txBody>
      </p:sp>
    </p:spTree>
    <p:extLst>
      <p:ext uri="{BB962C8B-B14F-4D97-AF65-F5344CB8AC3E}">
        <p14:creationId xmlns:p14="http://schemas.microsoft.com/office/powerpoint/2010/main" val="726465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Proxies &amp;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13</a:t>
            </a:fld>
            <a:endParaRPr lang="en-US"/>
          </a:p>
        </p:txBody>
      </p:sp>
    </p:spTree>
    <p:extLst>
      <p:ext uri="{BB962C8B-B14F-4D97-AF65-F5344CB8AC3E}">
        <p14:creationId xmlns:p14="http://schemas.microsoft.com/office/powerpoint/2010/main" val="1346556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types of proxies which will be tackled in this presentation, forward, edge, sidecar proxies. In the following slides every single one of them will be explained with a diagram, showing what it looks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14</a:t>
            </a:fld>
            <a:endParaRPr lang="en-US"/>
          </a:p>
        </p:txBody>
      </p:sp>
    </p:spTree>
    <p:extLst>
      <p:ext uri="{BB962C8B-B14F-4D97-AF65-F5344CB8AC3E}">
        <p14:creationId xmlns:p14="http://schemas.microsoft.com/office/powerpoint/2010/main" val="1713248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Forward Proxy: a forward proxy is a client-side intermediary used to control and monitor outbound requests from applications or users within a private network to external systems, such as APIs or web servers. It plays a significant role in enforcing access control, logging traffic, caching data for improved performance, and anonymizing requests by masking client identities. For example, can be configured to enforce internet usage policies or optimize API call efficiency in large-scale systems. In simple terms, it acts on behalf of clients to send requests to servers.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15</a:t>
            </a:fld>
            <a:endParaRPr lang="en-US"/>
          </a:p>
        </p:txBody>
      </p:sp>
    </p:spTree>
    <p:extLst>
      <p:ext uri="{BB962C8B-B14F-4D97-AF65-F5344CB8AC3E}">
        <p14:creationId xmlns:p14="http://schemas.microsoft.com/office/powerpoint/2010/main" val="784797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Edge Proxy: A type of reverse proxy that operates at the boundary of a network (often at the "edge" of a cloud or enterprise network). It is a server-side intermediary responsible for managing inbound client requests to backend services. Edge proxies are utilized to handle critical concerns like load balancing, authentication, SSL termination, and request routing. By abstracting these functions from backend servers, edge proxies enhance scalability, security, and maintainability. They are an essential component in distributed systems and microservices, ensuring high availability and robust handling of client traffic. They can also serve as API Gateways in many cases.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16</a:t>
            </a:fld>
            <a:endParaRPr lang="en-US"/>
          </a:p>
        </p:txBody>
      </p:sp>
    </p:spTree>
    <p:extLst>
      <p:ext uri="{BB962C8B-B14F-4D97-AF65-F5344CB8AC3E}">
        <p14:creationId xmlns:p14="http://schemas.microsoft.com/office/powerpoint/2010/main" val="3669472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Sidecar Proxy: A sidecar proxy is closely associated with service mesh architectures in microservices, where it runs alongside an application instance as a separate process or container. Sidecar proxies are responsible for service discovery, traffic routing, security enforcement (e.g., mutual TLS), and telemetry collection. Using sidecar proxies allows </a:t>
            </a:r>
            <a:r>
              <a:rPr lang="en-US" b="0" i="0" dirty="0" err="1">
                <a:solidFill>
                  <a:srgbClr val="F0F6FC"/>
                </a:solidFill>
                <a:effectLst/>
                <a:latin typeface="-apple-system"/>
              </a:rPr>
              <a:t>decoupleing</a:t>
            </a:r>
            <a:r>
              <a:rPr lang="en-US" b="0" i="0" dirty="0">
                <a:solidFill>
                  <a:srgbClr val="F0F6FC"/>
                </a:solidFill>
                <a:effectLst/>
                <a:latin typeface="-apple-system"/>
              </a:rPr>
              <a:t> these concerns from application code, enabling a standardized way to implement cross-cutting functionalities across services. Sidecar proxies are pivotal in improving observability, resilience, and maintainability in microservices-based applications.</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primarily designed to function as both an edge proxy and a sidecar proxy, depending on the deployment scenario.</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17</a:t>
            </a:fld>
            <a:endParaRPr lang="en-US"/>
          </a:p>
        </p:txBody>
      </p:sp>
    </p:spTree>
    <p:extLst>
      <p:ext uri="{BB962C8B-B14F-4D97-AF65-F5344CB8AC3E}">
        <p14:creationId xmlns:p14="http://schemas.microsoft.com/office/powerpoint/2010/main" val="3315982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0F6FC"/>
                </a:solidFill>
                <a:effectLst/>
                <a:latin typeface="-apple-system"/>
              </a:rPr>
              <a:t>Layer 7 proxies, like Envoy, operate at the application layer, offering advanced features not possible with Layer 3/4 proxies, which work only with transport-layer data like IP addresses and ports. Layer 7 proxies can inspect and manipulate application data (e.g., HTTP headers, paths, cookies), enabling intelligent traffic routing, caching, and security enforcement. For example, they can route specific API requests to different backends, cache frequently accessed content, terminate TLS connections, and enforce authentication or authorization policies such as validating JWT tokens. These proxies also implement sophisticated load-balancing strategies, such as round-robin, least-connections, or weight-based routing, often based on real-time application metrics.</a:t>
            </a:r>
            <a:endParaRPr lang="bg-BG" b="0" i="0" dirty="0">
              <a:solidFill>
                <a:srgbClr val="F0F6FC"/>
              </a:solidFill>
              <a:effectLst/>
              <a:latin typeface="-apple-system"/>
            </a:endParaRPr>
          </a:p>
          <a:p>
            <a:pPr algn="l"/>
            <a:endParaRPr lang="en-US" b="0" i="0" dirty="0">
              <a:solidFill>
                <a:srgbClr val="F0F6FC"/>
              </a:solidFill>
              <a:effectLst/>
              <a:latin typeface="-apple-system"/>
            </a:endParaRPr>
          </a:p>
          <a:p>
            <a:pPr algn="l"/>
            <a:r>
              <a:rPr lang="en-US" b="0" i="0" dirty="0">
                <a:solidFill>
                  <a:srgbClr val="F0F6FC"/>
                </a:solidFill>
                <a:effectLst/>
                <a:latin typeface="-apple-system"/>
              </a:rPr>
              <a:t>Additionally, Layer 7 proxies integrate with service discovery systems, dynamically routing traffic to healthy and available endpoints, and provide detailed observability through metrics, logging, and distributed tracing. They also enhance system resilience by enabling retries, timeouts, and circuit breakers. While these features provide granular control and improve performance in microservice architectures, Layer 7 proxies are more resource-intensive, as they require more processing power to inspect application data. In contrast, Layer 3/4 proxies, which simply route traffic based on IP and port, are faster and more efficient but lack application-layer awareness.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18</a:t>
            </a:fld>
            <a:endParaRPr lang="en-US"/>
          </a:p>
        </p:txBody>
      </p:sp>
    </p:spTree>
    <p:extLst>
      <p:ext uri="{BB962C8B-B14F-4D97-AF65-F5344CB8AC3E}">
        <p14:creationId xmlns:p14="http://schemas.microsoft.com/office/powerpoint/2010/main" val="1290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Load balancing is the process of distributing network traffic across multiple backend servers to ensure reliability, scalability, and optimal utilization of resources. In a microservices architecture, it is essential because services often need to handle large volumes of traffic while maintaining low latency and high availability. Multiple instances of the same microservice are deployed to manage this load, and a load balancer ensures that requests are evenly distributed among them. Envoy, as a modern proxy, supports several load-balancing strategies tailored for various use cases, including round-robin, least-request, random, ring hashing, Maglev, and weighted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19</a:t>
            </a:fld>
            <a:endParaRPr lang="en-US"/>
          </a:p>
        </p:txBody>
      </p:sp>
    </p:spTree>
    <p:extLst>
      <p:ext uri="{BB962C8B-B14F-4D97-AF65-F5344CB8AC3E}">
        <p14:creationId xmlns:p14="http://schemas.microsoft.com/office/powerpoint/2010/main" val="3702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please go to the repository and clone it. Then, get the image and repository for the workshop and install them.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a:t>
            </a:fld>
            <a:endParaRPr lang="en-US"/>
          </a:p>
        </p:txBody>
      </p:sp>
    </p:spTree>
    <p:extLst>
      <p:ext uri="{BB962C8B-B14F-4D97-AF65-F5344CB8AC3E}">
        <p14:creationId xmlns:p14="http://schemas.microsoft.com/office/powerpoint/2010/main" val="1967334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Load Balancing Strategies</a:t>
            </a:r>
            <a:r>
              <a:rPr lang="bg-BG" b="1" i="0" dirty="0">
                <a:solidFill>
                  <a:srgbClr val="F0F6FC"/>
                </a:solidFill>
                <a:effectLst/>
                <a:latin typeface="-apple-system"/>
              </a:rPr>
              <a:t> – </a:t>
            </a:r>
            <a:r>
              <a:rPr lang="en-US" b="1" i="0" dirty="0">
                <a:solidFill>
                  <a:srgbClr val="F0F6FC"/>
                </a:solidFill>
                <a:effectLst/>
                <a:latin typeface="-apple-system"/>
              </a:rPr>
              <a:t>add some desc on the slide</a:t>
            </a:r>
          </a:p>
          <a:p>
            <a:pPr algn="l"/>
            <a:r>
              <a:rPr lang="en-US" b="1" i="0" dirty="0">
                <a:solidFill>
                  <a:srgbClr val="F0F6FC"/>
                </a:solidFill>
                <a:effectLst/>
                <a:latin typeface="-apple-system"/>
              </a:rPr>
              <a:t>Round-Robin</a:t>
            </a:r>
            <a:r>
              <a:rPr lang="en-US" b="0" i="0" dirty="0">
                <a:solidFill>
                  <a:srgbClr val="F0F6FC"/>
                </a:solidFill>
                <a:effectLst/>
                <a:latin typeface="-apple-system"/>
              </a:rPr>
              <a:t>: It sequentially distributes requests to each server in the backend in a looping fashion. This strategy is simple to implement and effective when all servers have similar capacity. However, it does not account for differences in server load, which can lead to performance bottlenecks if some requests are more resource-intensive than others.</a:t>
            </a:r>
          </a:p>
          <a:p>
            <a:pPr algn="l"/>
            <a:r>
              <a:rPr lang="en-US" b="1" i="0" dirty="0">
                <a:solidFill>
                  <a:srgbClr val="F0F6FC"/>
                </a:solidFill>
                <a:effectLst/>
                <a:latin typeface="-apple-system"/>
              </a:rPr>
              <a:t>Least-Request</a:t>
            </a:r>
            <a:r>
              <a:rPr lang="en-US" b="0" i="0" dirty="0">
                <a:solidFill>
                  <a:srgbClr val="F0F6FC"/>
                </a:solidFill>
                <a:effectLst/>
                <a:latin typeface="-apple-system"/>
              </a:rPr>
              <a:t>: This strategy routes traffic to the server with the fewest active requests. It ensures an even workload distribution and is particularly effective in environments where request processing times vary significantly. However, its implementation requires real-time monitoring of server loads, which adds complexity to the system.</a:t>
            </a:r>
          </a:p>
          <a:p>
            <a:pPr algn="l"/>
            <a:r>
              <a:rPr lang="en-US" b="1" i="0" dirty="0">
                <a:solidFill>
                  <a:srgbClr val="F0F6FC"/>
                </a:solidFill>
                <a:effectLst/>
                <a:latin typeface="-apple-system"/>
              </a:rPr>
              <a:t>Random</a:t>
            </a:r>
            <a:r>
              <a:rPr lang="en-US" b="0" i="0" dirty="0">
                <a:solidFill>
                  <a:srgbClr val="F0F6FC"/>
                </a:solidFill>
                <a:effectLst/>
                <a:latin typeface="-apple-system"/>
              </a:rPr>
              <a:t>: This strategy randomly selects a server to handle each incoming request. It is straightforward and fair over time, as all servers receive approximately the same number of requests in the long run. However, because it does not consider server load or request type, it can lead to uneven distribution in the short term, especially with small server pools.</a:t>
            </a:r>
          </a:p>
          <a:p>
            <a:pPr algn="l"/>
            <a:r>
              <a:rPr lang="en-US" b="1" i="0" dirty="0">
                <a:solidFill>
                  <a:srgbClr val="F0F6FC"/>
                </a:solidFill>
                <a:effectLst/>
                <a:latin typeface="-apple-system"/>
              </a:rPr>
              <a:t>Ring Hashing</a:t>
            </a:r>
            <a:r>
              <a:rPr lang="en-US" b="0" i="0" dirty="0">
                <a:solidFill>
                  <a:srgbClr val="F0F6FC"/>
                </a:solidFill>
                <a:effectLst/>
                <a:latin typeface="-apple-system"/>
              </a:rPr>
              <a:t>: This strategy uses consistent hashing to route requests, ensuring that a client consistently communicates with the same server, which is useful for maintaining session affinity. Ring hashing minimizes disruption when servers are added or removed. However, it can lead to imbalanced traffic distribution if the hash space is unevenly divided among servers.</a:t>
            </a:r>
          </a:p>
          <a:p>
            <a:pPr algn="l"/>
            <a:r>
              <a:rPr lang="en-US" b="1" i="0" dirty="0">
                <a:solidFill>
                  <a:srgbClr val="F0F6FC"/>
                </a:solidFill>
                <a:effectLst/>
                <a:latin typeface="-apple-system"/>
              </a:rPr>
              <a:t>Maglev</a:t>
            </a:r>
            <a:r>
              <a:rPr lang="en-US" b="0" i="0" dirty="0">
                <a:solidFill>
                  <a:srgbClr val="F0F6FC"/>
                </a:solidFill>
                <a:effectLst/>
                <a:latin typeface="-apple-system"/>
              </a:rPr>
              <a:t>: Maglev is a hashing-based strategy that provides uniform traffic distribution and minimizes rebalancing when backend servers are added or removed. It is highly efficient for high-traffic environments and excels in reducing disruptions during server scaling. However, it is more complex to implement and may require specific tuning to achieve optimal performance.</a:t>
            </a:r>
          </a:p>
          <a:p>
            <a:pPr algn="l"/>
            <a:r>
              <a:rPr lang="en-US" b="1" i="0" dirty="0">
                <a:solidFill>
                  <a:srgbClr val="F0F6FC"/>
                </a:solidFill>
                <a:effectLst/>
                <a:latin typeface="-apple-system"/>
              </a:rPr>
              <a:t>Weighted Load Balancing</a:t>
            </a:r>
            <a:r>
              <a:rPr lang="en-US" b="0" i="0" dirty="0">
                <a:solidFill>
                  <a:srgbClr val="F0F6FC"/>
                </a:solidFill>
                <a:effectLst/>
                <a:latin typeface="-apple-system"/>
              </a:rPr>
              <a:t>: This strategy assigns weights to servers, directing more traffic to servers with higher capacity or preference. It is particularly beneficial in heterogeneous environments where servers have varying capabilities or for geographically distributed traffic. Its primary drawback is the need for manual weight configuration, which can become challenging in dynamic or large-scale environments.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20</a:t>
            </a:fld>
            <a:endParaRPr lang="en-US"/>
          </a:p>
        </p:txBody>
      </p:sp>
    </p:spTree>
    <p:extLst>
      <p:ext uri="{BB962C8B-B14F-4D97-AF65-F5344CB8AC3E}">
        <p14:creationId xmlns:p14="http://schemas.microsoft.com/office/powerpoint/2010/main" val="2247995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done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21</a:t>
            </a:fld>
            <a:endParaRPr lang="en-US"/>
          </a:p>
        </p:txBody>
      </p:sp>
    </p:spTree>
    <p:extLst>
      <p:ext uri="{BB962C8B-B14F-4D97-AF65-F5344CB8AC3E}">
        <p14:creationId xmlns:p14="http://schemas.microsoft.com/office/powerpoint/2010/main" val="602670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of each one of them with the pictures and concept explanation</a:t>
            </a:r>
          </a:p>
        </p:txBody>
      </p:sp>
      <p:sp>
        <p:nvSpPr>
          <p:cNvPr id="4" name="Slide Number Placeholder 3"/>
          <p:cNvSpPr>
            <a:spLocks noGrp="1"/>
          </p:cNvSpPr>
          <p:nvPr>
            <p:ph type="sldNum" sz="quarter" idx="5"/>
          </p:nvPr>
        </p:nvSpPr>
        <p:spPr/>
        <p:txBody>
          <a:bodyPr/>
          <a:lstStyle/>
          <a:p>
            <a:fld id="{44555FD8-CB62-4B1B-BFA7-9FBE39DEFDA8}" type="slidenum">
              <a:rPr lang="en-US" smtClean="0"/>
              <a:t>24</a:t>
            </a:fld>
            <a:endParaRPr lang="en-US"/>
          </a:p>
        </p:txBody>
      </p:sp>
    </p:spTree>
    <p:extLst>
      <p:ext uri="{BB962C8B-B14F-4D97-AF65-F5344CB8AC3E}">
        <p14:creationId xmlns:p14="http://schemas.microsoft.com/office/powerpoint/2010/main" val="3481313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0F6FC"/>
                </a:solidFill>
                <a:effectLst/>
                <a:latin typeface="-apple-system"/>
              </a:rPr>
              <a:t>If the route has a </a:t>
            </a:r>
            <a:r>
              <a:rPr lang="en-US" b="0" i="0" dirty="0" err="1">
                <a:solidFill>
                  <a:srgbClr val="F0F6FC"/>
                </a:solidFill>
                <a:effectLst/>
                <a:latin typeface="-apple-system"/>
              </a:rPr>
              <a:t>runtime_fraction</a:t>
            </a:r>
            <a:r>
              <a:rPr lang="en-US" b="0" i="0" dirty="0">
                <a:solidFill>
                  <a:srgbClr val="F0F6FC"/>
                </a:solidFill>
                <a:effectLst/>
                <a:latin typeface="-apple-system"/>
              </a:rPr>
              <a:t> object, the request will be additionally matched based on the </a:t>
            </a:r>
            <a:r>
              <a:rPr lang="en-US" b="0" i="0" dirty="0" err="1">
                <a:solidFill>
                  <a:srgbClr val="F0F6FC"/>
                </a:solidFill>
                <a:effectLst/>
                <a:latin typeface="-apple-system"/>
              </a:rPr>
              <a:t>runtime_fraction</a:t>
            </a:r>
            <a:r>
              <a:rPr lang="en-US" b="0" i="0" dirty="0">
                <a:solidFill>
                  <a:srgbClr val="F0F6FC"/>
                </a:solidFill>
                <a:effectLst/>
                <a:latin typeface="-apple-system"/>
              </a:rPr>
              <a:t> value (or the default, if no value is specified). Thus, by placing routes back-to-back in the above example and specifying a </a:t>
            </a:r>
            <a:r>
              <a:rPr lang="en-US" b="0" i="0" dirty="0" err="1">
                <a:solidFill>
                  <a:srgbClr val="F0F6FC"/>
                </a:solidFill>
                <a:effectLst/>
                <a:latin typeface="-apple-system"/>
              </a:rPr>
              <a:t>runtime_fraction</a:t>
            </a:r>
            <a:r>
              <a:rPr lang="en-US" b="0" i="0" dirty="0">
                <a:solidFill>
                  <a:srgbClr val="F0F6FC"/>
                </a:solidFill>
                <a:effectLst/>
                <a:latin typeface="-apple-system"/>
              </a:rPr>
              <a:t> object in the first route, traffic shifting can be accomplished by changing the </a:t>
            </a:r>
            <a:r>
              <a:rPr lang="en-US" b="0" i="0" dirty="0" err="1">
                <a:solidFill>
                  <a:srgbClr val="F0F6FC"/>
                </a:solidFill>
                <a:effectLst/>
                <a:latin typeface="-apple-system"/>
              </a:rPr>
              <a:t>runtime_fraction</a:t>
            </a:r>
            <a:r>
              <a:rPr lang="en-US" b="0" i="0" dirty="0">
                <a:solidFill>
                  <a:srgbClr val="F0F6FC"/>
                </a:solidFill>
                <a:effectLst/>
                <a:latin typeface="-apple-system"/>
              </a:rPr>
              <a:t> value. The following are the approximate sequence of actions required to accomplish the task.</a:t>
            </a:r>
          </a:p>
          <a:p>
            <a:pPr algn="l"/>
            <a:r>
              <a:rPr lang="en-US" b="0" i="0" dirty="0">
                <a:solidFill>
                  <a:srgbClr val="F0F6FC"/>
                </a:solidFill>
                <a:effectLst/>
                <a:latin typeface="-apple-system"/>
              </a:rPr>
              <a:t>In the beginning, set </a:t>
            </a:r>
            <a:r>
              <a:rPr lang="en-US" b="0" i="0" dirty="0" err="1">
                <a:solidFill>
                  <a:srgbClr val="F0F6FC"/>
                </a:solidFill>
                <a:effectLst/>
                <a:latin typeface="-apple-system"/>
              </a:rPr>
              <a:t>routing.traffic_shift.helloworld</a:t>
            </a:r>
            <a:r>
              <a:rPr lang="en-US" b="0" i="0" dirty="0">
                <a:solidFill>
                  <a:srgbClr val="F0F6FC"/>
                </a:solidFill>
                <a:effectLst/>
                <a:latin typeface="-apple-system"/>
              </a:rPr>
              <a:t> to 100, so that all requests to the </a:t>
            </a:r>
            <a:r>
              <a:rPr lang="en-US" b="0" i="0" dirty="0" err="1">
                <a:solidFill>
                  <a:srgbClr val="F0F6FC"/>
                </a:solidFill>
                <a:effectLst/>
                <a:latin typeface="-apple-system"/>
              </a:rPr>
              <a:t>helloworld</a:t>
            </a:r>
            <a:r>
              <a:rPr lang="en-US" b="0" i="0" dirty="0">
                <a:solidFill>
                  <a:srgbClr val="F0F6FC"/>
                </a:solidFill>
                <a:effectLst/>
                <a:latin typeface="-apple-system"/>
              </a:rPr>
              <a:t> virtual host would match with the v1 route and be served by the helloworld_v1 cluster.</a:t>
            </a:r>
          </a:p>
          <a:p>
            <a:pPr algn="l"/>
            <a:r>
              <a:rPr lang="en-US" b="0" i="0" dirty="0">
                <a:solidFill>
                  <a:srgbClr val="F0F6FC"/>
                </a:solidFill>
                <a:effectLst/>
                <a:latin typeface="-apple-system"/>
              </a:rPr>
              <a:t>To start shifting traffic to helloworld_v2 cluster, set </a:t>
            </a:r>
            <a:r>
              <a:rPr lang="en-US" b="0" i="0" dirty="0" err="1">
                <a:solidFill>
                  <a:srgbClr val="F0F6FC"/>
                </a:solidFill>
                <a:effectLst/>
                <a:latin typeface="-apple-system"/>
              </a:rPr>
              <a:t>routing.traffic_shift.helloworld</a:t>
            </a:r>
            <a:r>
              <a:rPr lang="en-US" b="0" i="0" dirty="0">
                <a:solidFill>
                  <a:srgbClr val="F0F6FC"/>
                </a:solidFill>
                <a:effectLst/>
                <a:latin typeface="-apple-system"/>
              </a:rPr>
              <a:t> to values 0 &lt; x &lt; 100. For instance at 90, 1 out of every 10 requests to the </a:t>
            </a:r>
            <a:r>
              <a:rPr lang="en-US" b="0" i="0" dirty="0" err="1">
                <a:solidFill>
                  <a:srgbClr val="F0F6FC"/>
                </a:solidFill>
                <a:effectLst/>
                <a:latin typeface="-apple-system"/>
              </a:rPr>
              <a:t>helloworld</a:t>
            </a:r>
            <a:r>
              <a:rPr lang="en-US" b="0" i="0" dirty="0">
                <a:solidFill>
                  <a:srgbClr val="F0F6FC"/>
                </a:solidFill>
                <a:effectLst/>
                <a:latin typeface="-apple-system"/>
              </a:rPr>
              <a:t> virtual host will not match the v1 route and will fall through to the v2 route.</a:t>
            </a:r>
          </a:p>
          <a:p>
            <a:pPr algn="l"/>
            <a:r>
              <a:rPr lang="en-US" b="0" i="0" dirty="0">
                <a:solidFill>
                  <a:srgbClr val="F0F6FC"/>
                </a:solidFill>
                <a:effectLst/>
                <a:latin typeface="-apple-system"/>
              </a:rPr>
              <a:t>Gradually decrease the value set in </a:t>
            </a:r>
            <a:r>
              <a:rPr lang="en-US" b="0" i="0" dirty="0" err="1">
                <a:solidFill>
                  <a:srgbClr val="F0F6FC"/>
                </a:solidFill>
                <a:effectLst/>
                <a:latin typeface="-apple-system"/>
              </a:rPr>
              <a:t>routing.traffic_shift.helloworld</a:t>
            </a:r>
            <a:r>
              <a:rPr lang="en-US" b="0" i="0" dirty="0">
                <a:solidFill>
                  <a:srgbClr val="F0F6FC"/>
                </a:solidFill>
                <a:effectLst/>
                <a:latin typeface="-apple-system"/>
              </a:rPr>
              <a:t> so that a larger percentage of requests match the v2 route.</a:t>
            </a:r>
          </a:p>
          <a:p>
            <a:pPr algn="l"/>
            <a:r>
              <a:rPr lang="en-US" b="0" i="0" dirty="0">
                <a:solidFill>
                  <a:srgbClr val="F0F6FC"/>
                </a:solidFill>
                <a:effectLst/>
                <a:latin typeface="-apple-system"/>
              </a:rPr>
              <a:t>When </a:t>
            </a:r>
            <a:r>
              <a:rPr lang="en-US" b="0" i="0" dirty="0" err="1">
                <a:solidFill>
                  <a:srgbClr val="F0F6FC"/>
                </a:solidFill>
                <a:effectLst/>
                <a:latin typeface="-apple-system"/>
              </a:rPr>
              <a:t>routing.traffic_shift.helloworld</a:t>
            </a:r>
            <a:r>
              <a:rPr lang="en-US" b="0" i="0" dirty="0">
                <a:solidFill>
                  <a:srgbClr val="F0F6FC"/>
                </a:solidFill>
                <a:effectLst/>
                <a:latin typeface="-apple-system"/>
              </a:rPr>
              <a:t> is set to 0, no requests to the </a:t>
            </a:r>
            <a:r>
              <a:rPr lang="en-US" b="0" i="0" dirty="0" err="1">
                <a:solidFill>
                  <a:srgbClr val="F0F6FC"/>
                </a:solidFill>
                <a:effectLst/>
                <a:latin typeface="-apple-system"/>
              </a:rPr>
              <a:t>helloworld</a:t>
            </a:r>
            <a:r>
              <a:rPr lang="en-US" b="0" i="0" dirty="0">
                <a:solidFill>
                  <a:srgbClr val="F0F6FC"/>
                </a:solidFill>
                <a:effectLst/>
                <a:latin typeface="-apple-system"/>
              </a:rPr>
              <a:t> virtual host will match to the v1 route. All traffic would now fall through to the v2 route and be served by the helloworld_v2 cluster.</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25</a:t>
            </a:fld>
            <a:endParaRPr lang="en-US"/>
          </a:p>
        </p:txBody>
      </p:sp>
    </p:spTree>
    <p:extLst>
      <p:ext uri="{BB962C8B-B14F-4D97-AF65-F5344CB8AC3E}">
        <p14:creationId xmlns:p14="http://schemas.microsoft.com/office/powerpoint/2010/main" val="3723977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startAt="2"/>
            </a:pPr>
            <a:r>
              <a:rPr lang="en-US" b="0" i="0" dirty="0">
                <a:solidFill>
                  <a:srgbClr val="F0F6FC"/>
                </a:solidFill>
                <a:effectLst/>
                <a:latin typeface="-apple-system"/>
              </a:rPr>
              <a:t>multivariate testing: two or more versions of the same service are tested simultaneously. The traffic to the route has to be split between clusters running different versions of the same service.</a:t>
            </a:r>
          </a:p>
          <a:p>
            <a:pPr algn="l"/>
            <a:r>
              <a:rPr lang="en-US" b="0" i="0" dirty="0">
                <a:solidFill>
                  <a:srgbClr val="F0F6FC"/>
                </a:solidFill>
                <a:effectLst/>
                <a:latin typeface="-apple-system"/>
              </a:rPr>
              <a:t>Consider the </a:t>
            </a:r>
            <a:r>
              <a:rPr lang="en-US" b="0" i="0" dirty="0" err="1">
                <a:solidFill>
                  <a:srgbClr val="F0F6FC"/>
                </a:solidFill>
                <a:effectLst/>
                <a:latin typeface="-apple-system"/>
              </a:rPr>
              <a:t>helloworld</a:t>
            </a:r>
            <a:r>
              <a:rPr lang="en-US" b="0" i="0" dirty="0">
                <a:solidFill>
                  <a:srgbClr val="F0F6FC"/>
                </a:solidFill>
                <a:effectLst/>
                <a:latin typeface="-apple-system"/>
              </a:rPr>
              <a:t> example again, now with three versions (v1, v2 and v3) instead of two. To split traffic evenly across the three versions (i.e., 33%, 33%, 34%), the </a:t>
            </a:r>
            <a:r>
              <a:rPr lang="en-US" b="0" i="0" dirty="0" err="1">
                <a:solidFill>
                  <a:srgbClr val="F0F6FC"/>
                </a:solidFill>
                <a:effectLst/>
                <a:latin typeface="-apple-system"/>
              </a:rPr>
              <a:t>weighted_clusters</a:t>
            </a:r>
            <a:r>
              <a:rPr lang="en-US" b="0" i="0" dirty="0">
                <a:solidFill>
                  <a:srgbClr val="F0F6FC"/>
                </a:solidFill>
                <a:effectLst/>
                <a:latin typeface="-apple-system"/>
              </a:rPr>
              <a:t> option can be used to specify the weight for each upstream cluster.</a:t>
            </a:r>
          </a:p>
          <a:p>
            <a:pPr algn="l"/>
            <a:r>
              <a:rPr lang="en-US" b="0" i="0" dirty="0">
                <a:solidFill>
                  <a:srgbClr val="F0F6FC"/>
                </a:solidFill>
                <a:effectLst/>
                <a:latin typeface="-apple-system"/>
              </a:rPr>
              <a:t>The </a:t>
            </a:r>
            <a:r>
              <a:rPr lang="en-US" b="0" i="0" dirty="0" err="1">
                <a:solidFill>
                  <a:srgbClr val="F0F6FC"/>
                </a:solidFill>
                <a:effectLst/>
                <a:latin typeface="-apple-system"/>
              </a:rPr>
              <a:t>weighted_clusters</a:t>
            </a:r>
            <a:r>
              <a:rPr lang="en-US" b="0" i="0" dirty="0">
                <a:solidFill>
                  <a:srgbClr val="F0F6FC"/>
                </a:solidFill>
                <a:effectLst/>
                <a:latin typeface="-apple-system"/>
              </a:rPr>
              <a:t> configuration block in a route can be used to specify multiple upstream clusters along with weights that indicate the percentage of traffic to be sent to each upstream cluster.</a:t>
            </a:r>
          </a:p>
          <a:p>
            <a:pPr algn="l"/>
            <a:r>
              <a:rPr lang="en-US" b="0" i="0" dirty="0">
                <a:solidFill>
                  <a:srgbClr val="F0F6FC"/>
                </a:solidFill>
                <a:effectLst/>
                <a:latin typeface="-apple-system"/>
              </a:rPr>
              <a:t>In the V2 API, the total weight defaults to 100, but can be modified to allow finer granularity. The total weight is now deprecated, and the relative value of each cluster weight compared to the sum of all cluster weights will be used.</a:t>
            </a:r>
          </a:p>
        </p:txBody>
      </p:sp>
      <p:sp>
        <p:nvSpPr>
          <p:cNvPr id="4" name="Slide Number Placeholder 3"/>
          <p:cNvSpPr>
            <a:spLocks noGrp="1"/>
          </p:cNvSpPr>
          <p:nvPr>
            <p:ph type="sldNum" sz="quarter" idx="5"/>
          </p:nvPr>
        </p:nvSpPr>
        <p:spPr/>
        <p:txBody>
          <a:bodyPr/>
          <a:lstStyle/>
          <a:p>
            <a:fld id="{44555FD8-CB62-4B1B-BFA7-9FBE39DEFDA8}" type="slidenum">
              <a:rPr lang="en-US" smtClean="0"/>
              <a:t>26</a:t>
            </a:fld>
            <a:endParaRPr lang="en-US"/>
          </a:p>
        </p:txBody>
      </p:sp>
    </p:spTree>
    <p:extLst>
      <p:ext uri="{BB962C8B-B14F-4D97-AF65-F5344CB8AC3E}">
        <p14:creationId xmlns:p14="http://schemas.microsoft.com/office/powerpoint/2010/main" val="581496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One of the biggest advantages of using Envoy in a service mesh is that it frees up services from implementing complex resiliency features like circuit breaking, outlier detection and retries that enable services to be resilient to realities such as rolling upgrades, dynamic infrastructure, and network failures. Having these features implemented at Envoy not only improves the availability and resiliency of services but also brings in consistency in terms of the </a:t>
            </a:r>
            <a:r>
              <a:rPr lang="en-US" b="0" i="0" dirty="0" err="1">
                <a:solidFill>
                  <a:srgbClr val="F0F6FC"/>
                </a:solidFill>
                <a:effectLst/>
                <a:latin typeface="-apple-system"/>
              </a:rPr>
              <a:t>behaviour</a:t>
            </a:r>
            <a:r>
              <a:rPr lang="en-US" b="0" i="0" dirty="0">
                <a:solidFill>
                  <a:srgbClr val="F0F6FC"/>
                </a:solidFill>
                <a:effectLst/>
                <a:latin typeface="-apple-system"/>
              </a:rPr>
              <a:t> and observability.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27</a:t>
            </a:fld>
            <a:endParaRPr lang="en-US"/>
          </a:p>
        </p:txBody>
      </p:sp>
    </p:spTree>
    <p:extLst>
      <p:ext uri="{BB962C8B-B14F-4D97-AF65-F5344CB8AC3E}">
        <p14:creationId xmlns:p14="http://schemas.microsoft.com/office/powerpoint/2010/main" val="3199239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Metrics - Envoy handles metrics data by default through its built-in statistics and metrics collection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Logging - Understanding what’s happening in your microservices also requires effective log management. Envoy Gateway handles logs by default through its access logging feature and sends logs to </a:t>
            </a:r>
            <a:r>
              <a:rPr lang="en-US" b="1" i="0" dirty="0" err="1">
                <a:solidFill>
                  <a:srgbClr val="F0F6FC"/>
                </a:solidFill>
                <a:effectLst/>
                <a:latin typeface="-apple-system"/>
              </a:rPr>
              <a:t>stdout</a:t>
            </a:r>
            <a:r>
              <a:rPr lang="en-US" b="1" i="0" dirty="0">
                <a:solidFill>
                  <a:srgbClr val="F0F6FC"/>
                </a:solidFill>
                <a:effectLst/>
                <a:latin typeface="-apple-system"/>
              </a:rPr>
              <a:t> in default text format. Traces - Traces provide a chronological view of requests and are essential for debugging and performance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28</a:t>
            </a:fld>
            <a:endParaRPr lang="en-US"/>
          </a:p>
        </p:txBody>
      </p:sp>
    </p:spTree>
    <p:extLst>
      <p:ext uri="{BB962C8B-B14F-4D97-AF65-F5344CB8AC3E}">
        <p14:creationId xmlns:p14="http://schemas.microsoft.com/office/powerpoint/2010/main" val="2593110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Service mesh is a dedicated infrastructure layer for managing service-to-service communication within a microservices architecture. It is typically implemented using a collection of interconnected proxy servers. The service mesh provides advanced traffic management features such as service discovery, load balancing, traffic shifting, and fault tolerance, among others.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29</a:t>
            </a:fld>
            <a:endParaRPr lang="en-US"/>
          </a:p>
        </p:txBody>
      </p:sp>
    </p:spTree>
    <p:extLst>
      <p:ext uri="{BB962C8B-B14F-4D97-AF65-F5344CB8AC3E}">
        <p14:creationId xmlns:p14="http://schemas.microsoft.com/office/powerpoint/2010/main" val="1375832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30</a:t>
            </a:fld>
            <a:endParaRPr lang="en-US"/>
          </a:p>
        </p:txBody>
      </p:sp>
    </p:spTree>
    <p:extLst>
      <p:ext uri="{BB962C8B-B14F-4D97-AF65-F5344CB8AC3E}">
        <p14:creationId xmlns:p14="http://schemas.microsoft.com/office/powerpoint/2010/main" val="2683885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Exposure of Proxy: The reverse proxy becomes a single entry point, making it a potential target for attacks like DDoS or exploitation of vulnerabilities in the proxy software. -Data Interception: Improper configuration of SSL/TLS can expose sensitive data, as the reverse proxy often decrypts and re-encrypts traffic. -Misconfiguration Risks: Errors in routing, authentication, or access control policies can lead to unauthorized access or data leaks. -Added Attack Surface: Features like API gateway capabilities, rate limiting, and logging can increase complexity and surface for exploitation if not secured. -Dependency on Proxy: If compromised, the proxy can impact all upstream services it protects or routes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0F6FC"/>
              </a:solidFill>
              <a:effectLst/>
              <a:latin typeface="-apple-system"/>
            </a:endParaRPr>
          </a:p>
          <a:p>
            <a:r>
              <a:rPr lang="en-US" b="0" i="0" dirty="0">
                <a:solidFill>
                  <a:srgbClr val="F0F6FC"/>
                </a:solidFill>
                <a:effectLst/>
                <a:latin typeface="-apple-system"/>
              </a:rPr>
              <a:t>However, with envoy, the security risks are mitigated by robust support for </a:t>
            </a:r>
            <a:r>
              <a:rPr lang="en-US" b="0" i="0" dirty="0" err="1">
                <a:solidFill>
                  <a:srgbClr val="F0F6FC"/>
                </a:solidFill>
                <a:effectLst/>
                <a:latin typeface="-apple-system"/>
              </a:rPr>
              <a:t>mTLS</a:t>
            </a:r>
            <a:r>
              <a:rPr lang="en-US" b="0" i="0" dirty="0">
                <a:solidFill>
                  <a:srgbClr val="F0F6FC"/>
                </a:solidFill>
                <a:effectLst/>
                <a:latin typeface="-apple-system"/>
              </a:rPr>
              <a:t>, rate limiting, request validation, and rich observability. However, proper configuration, regular updates, and monitoring are critical to maintaining its security posture.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31</a:t>
            </a:fld>
            <a:endParaRPr lang="en-US"/>
          </a:p>
        </p:txBody>
      </p:sp>
    </p:spTree>
    <p:extLst>
      <p:ext uri="{BB962C8B-B14F-4D97-AF65-F5344CB8AC3E}">
        <p14:creationId xmlns:p14="http://schemas.microsoft.com/office/powerpoint/2010/main" val="240596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can be seen everything that will be tackled in the presentation today. Starting off from ….. to …. .</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a:t>
            </a:fld>
            <a:endParaRPr lang="en-US"/>
          </a:p>
        </p:txBody>
      </p:sp>
    </p:spTree>
    <p:extLst>
      <p:ext uri="{BB962C8B-B14F-4D97-AF65-F5344CB8AC3E}">
        <p14:creationId xmlns:p14="http://schemas.microsoft.com/office/powerpoint/2010/main" val="553779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TLS termination:</a:t>
            </a:r>
            <a:endParaRPr lang="en-US" b="0" i="0" dirty="0">
              <a:solidFill>
                <a:srgbClr val="F0F6FC"/>
              </a:solidFill>
              <a:effectLst/>
              <a:latin typeface="-apple-system"/>
            </a:endParaRPr>
          </a:p>
          <a:p>
            <a:pPr algn="l"/>
            <a:r>
              <a:rPr lang="en-US" b="0" i="0" dirty="0">
                <a:solidFill>
                  <a:srgbClr val="F0F6FC"/>
                </a:solidFill>
                <a:effectLst/>
                <a:latin typeface="-apple-system"/>
              </a:rPr>
              <a:t>1.Incoming Connection Termination: Envoy acts as the endpoint for client connections by terminating the TLS session. This involves: -Decrypting traffic using the server certificate and private key. -Configuring TLS settings like supported protocols (e.g., TLS 1.2, 1.3) and cipher suites. </a:t>
            </a:r>
          </a:p>
          <a:p>
            <a:pPr algn="l"/>
            <a:r>
              <a:rPr lang="en-US" b="0" i="0" dirty="0">
                <a:solidFill>
                  <a:srgbClr val="F0F6FC"/>
                </a:solidFill>
                <a:effectLst/>
                <a:latin typeface="-apple-system"/>
              </a:rPr>
              <a:t>2.Configuration: You can specify the TLS certificates and private keys in the </a:t>
            </a:r>
            <a:r>
              <a:rPr lang="en-US" b="0" i="0" dirty="0" err="1">
                <a:solidFill>
                  <a:srgbClr val="F0F6FC"/>
                </a:solidFill>
                <a:effectLst/>
                <a:latin typeface="-apple-system"/>
              </a:rPr>
              <a:t>tls_context</a:t>
            </a:r>
            <a:r>
              <a:rPr lang="en-US" b="0" i="0" dirty="0">
                <a:solidFill>
                  <a:srgbClr val="F0F6FC"/>
                </a:solidFill>
                <a:effectLst/>
                <a:latin typeface="-apple-system"/>
              </a:rPr>
              <a:t> of a listener. </a:t>
            </a:r>
          </a:p>
          <a:p>
            <a:pPr algn="l"/>
            <a:r>
              <a:rPr lang="en-US" b="0" i="0" dirty="0">
                <a:solidFill>
                  <a:srgbClr val="F0F6FC"/>
                </a:solidFill>
                <a:effectLst/>
                <a:latin typeface="-apple-system"/>
              </a:rPr>
              <a:t>3.Re-encryption (Optional): After termination, Envoy can re-establish a secure TLS connection to the upstream service if needed.</a:t>
            </a:r>
          </a:p>
          <a:p>
            <a:pPr algn="l"/>
            <a:r>
              <a:rPr lang="en-US" b="1" i="0" dirty="0">
                <a:solidFill>
                  <a:srgbClr val="F0F6FC"/>
                </a:solidFill>
                <a:effectLst/>
                <a:latin typeface="-apple-system"/>
              </a:rPr>
              <a:t>Mutual TLS (</a:t>
            </a:r>
            <a:r>
              <a:rPr lang="en-US" b="1" i="0" dirty="0" err="1">
                <a:solidFill>
                  <a:srgbClr val="F0F6FC"/>
                </a:solidFill>
                <a:effectLst/>
                <a:latin typeface="-apple-system"/>
              </a:rPr>
              <a:t>mLTS</a:t>
            </a:r>
            <a:r>
              <a:rPr lang="en-US" b="1" i="0" dirty="0">
                <a:solidFill>
                  <a:srgbClr val="F0F6FC"/>
                </a:solidFill>
                <a:effectLst/>
                <a:latin typeface="-apple-system"/>
              </a:rPr>
              <a:t>):</a:t>
            </a:r>
          </a:p>
          <a:p>
            <a:pPr algn="l"/>
            <a:r>
              <a:rPr lang="en-US" b="0" i="0" dirty="0">
                <a:solidFill>
                  <a:srgbClr val="F0F6FC"/>
                </a:solidFill>
                <a:effectLst/>
                <a:latin typeface="-apple-system"/>
              </a:rPr>
              <a:t>1.Client Authentication: Envoy supports </a:t>
            </a:r>
            <a:r>
              <a:rPr lang="en-US" b="0" i="0" dirty="0" err="1">
                <a:solidFill>
                  <a:srgbClr val="F0F6FC"/>
                </a:solidFill>
                <a:effectLst/>
                <a:latin typeface="-apple-system"/>
              </a:rPr>
              <a:t>mTLS</a:t>
            </a:r>
            <a:r>
              <a:rPr lang="en-US" b="0" i="0" dirty="0">
                <a:solidFill>
                  <a:srgbClr val="F0F6FC"/>
                </a:solidFill>
                <a:effectLst/>
                <a:latin typeface="-apple-system"/>
              </a:rPr>
              <a:t> by verifying the client certificate during the handshake process. </a:t>
            </a:r>
          </a:p>
          <a:p>
            <a:pPr algn="l"/>
            <a:r>
              <a:rPr lang="en-US" b="0" i="0" dirty="0">
                <a:solidFill>
                  <a:srgbClr val="F0F6FC"/>
                </a:solidFill>
                <a:effectLst/>
                <a:latin typeface="-apple-system"/>
              </a:rPr>
              <a:t>2.Trust Validation: -Envoy uses a Certificate Authority (CA) certificate bundle to validate the client's certificate. -The client's certificate must meet criteria such as validity, signing authority, and (optionally) specific Subject Alternative Names (SANs). 3.Configuration: -</a:t>
            </a:r>
            <a:r>
              <a:rPr lang="en-US" b="0" i="0" dirty="0" err="1">
                <a:solidFill>
                  <a:srgbClr val="F0F6FC"/>
                </a:solidFill>
                <a:effectLst/>
                <a:latin typeface="-apple-system"/>
              </a:rPr>
              <a:t>mTLS</a:t>
            </a:r>
            <a:r>
              <a:rPr lang="en-US" b="0" i="0" dirty="0">
                <a:solidFill>
                  <a:srgbClr val="F0F6FC"/>
                </a:solidFill>
                <a:effectLst/>
                <a:latin typeface="-apple-system"/>
              </a:rPr>
              <a:t> is set up using the </a:t>
            </a:r>
            <a:r>
              <a:rPr lang="en-US" b="0" i="0" dirty="0" err="1">
                <a:solidFill>
                  <a:srgbClr val="F0F6FC"/>
                </a:solidFill>
                <a:effectLst/>
                <a:latin typeface="-apple-system"/>
              </a:rPr>
              <a:t>require_client_certificate</a:t>
            </a:r>
            <a:r>
              <a:rPr lang="en-US" b="0" i="0" dirty="0">
                <a:solidFill>
                  <a:srgbClr val="F0F6FC"/>
                </a:solidFill>
                <a:effectLst/>
                <a:latin typeface="-apple-system"/>
              </a:rPr>
              <a:t> field in the listener's </a:t>
            </a:r>
            <a:r>
              <a:rPr lang="en-US" b="0" i="0" dirty="0" err="1">
                <a:solidFill>
                  <a:srgbClr val="F0F6FC"/>
                </a:solidFill>
                <a:effectLst/>
                <a:latin typeface="-apple-system"/>
              </a:rPr>
              <a:t>tls_context</a:t>
            </a:r>
            <a:r>
              <a:rPr lang="en-US" b="0" i="0" dirty="0">
                <a:solidFill>
                  <a:srgbClr val="F0F6FC"/>
                </a:solidFill>
                <a:effectLst/>
                <a:latin typeface="-apple-system"/>
              </a:rPr>
              <a:t>. -Trusted CA certificates are specified in the </a:t>
            </a:r>
            <a:r>
              <a:rPr lang="en-US" b="0" i="0" dirty="0" err="1">
                <a:solidFill>
                  <a:srgbClr val="F0F6FC"/>
                </a:solidFill>
                <a:effectLst/>
                <a:latin typeface="-apple-system"/>
              </a:rPr>
              <a:t>validation_context</a:t>
            </a:r>
            <a:r>
              <a:rPr lang="en-US" b="0" i="0" dirty="0">
                <a:solidFill>
                  <a:srgbClr val="F0F6FC"/>
                </a:solidFill>
                <a:effectLst/>
                <a:latin typeface="-apple-system"/>
              </a:rPr>
              <a:t>.</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32</a:t>
            </a:fld>
            <a:endParaRPr lang="en-US"/>
          </a:p>
        </p:txBody>
      </p:sp>
    </p:spTree>
    <p:extLst>
      <p:ext uri="{BB962C8B-B14F-4D97-AF65-F5344CB8AC3E}">
        <p14:creationId xmlns:p14="http://schemas.microsoft.com/office/powerpoint/2010/main" val="542868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Authentication in Envoy typically involves verifying the identity of a request, either by checking credentials (e.g., tokens, certificates) or integrating with an external Identity Provider (IdP).</a:t>
            </a:r>
          </a:p>
          <a:p>
            <a:pPr algn="l"/>
            <a:r>
              <a:rPr lang="en-US" b="0" i="0" dirty="0">
                <a:solidFill>
                  <a:srgbClr val="F0F6FC"/>
                </a:solidFill>
                <a:effectLst/>
                <a:latin typeface="-apple-system"/>
              </a:rPr>
              <a:t>Filtering users:</a:t>
            </a:r>
          </a:p>
          <a:p>
            <a:pPr algn="l"/>
            <a:r>
              <a:rPr lang="en-US" b="1" i="0" dirty="0">
                <a:solidFill>
                  <a:srgbClr val="F0F6FC"/>
                </a:solidFill>
                <a:effectLst/>
                <a:latin typeface="-apple-system"/>
              </a:rPr>
              <a:t>JWT Authentication Filter:</a:t>
            </a:r>
          </a:p>
          <a:p>
            <a:pPr algn="l"/>
            <a:r>
              <a:rPr lang="en-US" b="0" i="0" dirty="0">
                <a:solidFill>
                  <a:srgbClr val="F0F6FC"/>
                </a:solidFill>
                <a:effectLst/>
                <a:latin typeface="-apple-system"/>
              </a:rPr>
              <a:t>-Validates JSON Web Tokens (JWT) presented in the request headers or cookies. -Configured to check for token validity (signature, issuer, audience, expiry, etc.). -Supports integration with OAuth2 and OpenID Connect workflows.</a:t>
            </a:r>
          </a:p>
          <a:p>
            <a:pPr algn="l"/>
            <a:r>
              <a:rPr lang="en-US" b="1" i="0" dirty="0" err="1">
                <a:solidFill>
                  <a:srgbClr val="F0F6FC"/>
                </a:solidFill>
                <a:effectLst/>
                <a:latin typeface="-apple-system"/>
              </a:rPr>
              <a:t>mTLS</a:t>
            </a:r>
            <a:r>
              <a:rPr lang="en-US" b="1" i="0" dirty="0">
                <a:solidFill>
                  <a:srgbClr val="F0F6FC"/>
                </a:solidFill>
                <a:effectLst/>
                <a:latin typeface="-apple-system"/>
              </a:rPr>
              <a:t> Authentication:</a:t>
            </a:r>
          </a:p>
          <a:p>
            <a:pPr algn="l"/>
            <a:r>
              <a:rPr lang="en-US" b="0" i="0" dirty="0">
                <a:solidFill>
                  <a:srgbClr val="F0F6FC"/>
                </a:solidFill>
                <a:effectLst/>
                <a:latin typeface="-apple-system"/>
              </a:rPr>
              <a:t>-Mutual TLS (</a:t>
            </a:r>
            <a:r>
              <a:rPr lang="en-US" b="0" i="0" dirty="0" err="1">
                <a:solidFill>
                  <a:srgbClr val="F0F6FC"/>
                </a:solidFill>
                <a:effectLst/>
                <a:latin typeface="-apple-system"/>
              </a:rPr>
              <a:t>mTLS</a:t>
            </a:r>
            <a:r>
              <a:rPr lang="en-US" b="0" i="0" dirty="0">
                <a:solidFill>
                  <a:srgbClr val="F0F6FC"/>
                </a:solidFill>
                <a:effectLst/>
                <a:latin typeface="-apple-system"/>
              </a:rPr>
              <a:t>) can be enforced using Envoy’s transport socket configuration. -Validates client certificates against a trusted Certificate Authority (CA). [13]</a:t>
            </a:r>
          </a:p>
          <a:p>
            <a:pPr algn="l"/>
            <a:r>
              <a:rPr lang="en-US" b="1" i="0" dirty="0">
                <a:solidFill>
                  <a:srgbClr val="F0F6FC"/>
                </a:solidFill>
                <a:effectLst/>
                <a:latin typeface="-apple-system"/>
              </a:rPr>
              <a:t>Authorization:</a:t>
            </a:r>
          </a:p>
          <a:p>
            <a:pPr algn="l"/>
            <a:r>
              <a:rPr lang="en-US" b="1" i="0" dirty="0">
                <a:solidFill>
                  <a:srgbClr val="F0F6FC"/>
                </a:solidFill>
                <a:effectLst/>
                <a:latin typeface="-apple-system"/>
              </a:rPr>
              <a:t>RBAC (Role-Based Access Control) Filter:</a:t>
            </a:r>
          </a:p>
          <a:p>
            <a:pPr algn="l"/>
            <a:r>
              <a:rPr lang="en-US" b="0" i="0" dirty="0">
                <a:solidFill>
                  <a:srgbClr val="F0F6FC"/>
                </a:solidFill>
                <a:effectLst/>
                <a:latin typeface="-apple-system"/>
              </a:rPr>
              <a:t>-Implements fine-grained access control based on roles, actions, or resource attributes. -Rules can use dynamic metadata from JWT claims, headers, or other sources.</a:t>
            </a:r>
          </a:p>
          <a:p>
            <a:pPr algn="l"/>
            <a:r>
              <a:rPr lang="en-US" b="1" i="0" dirty="0">
                <a:solidFill>
                  <a:srgbClr val="F0F6FC"/>
                </a:solidFill>
                <a:effectLst/>
                <a:latin typeface="-apple-system"/>
              </a:rPr>
              <a:t>External Authorization Filter:</a:t>
            </a:r>
          </a:p>
          <a:p>
            <a:pPr algn="l"/>
            <a:r>
              <a:rPr lang="en-US" b="0" i="0" dirty="0">
                <a:solidFill>
                  <a:srgbClr val="F0F6FC"/>
                </a:solidFill>
                <a:effectLst/>
                <a:latin typeface="-apple-system"/>
              </a:rPr>
              <a:t>-Delegates authorization decisions to an external service (e.g., OPA, custom </a:t>
            </a:r>
            <a:r>
              <a:rPr lang="en-US" b="0" i="0" dirty="0" err="1">
                <a:solidFill>
                  <a:srgbClr val="F0F6FC"/>
                </a:solidFill>
                <a:effectLst/>
                <a:latin typeface="-apple-system"/>
              </a:rPr>
              <a:t>authz</a:t>
            </a:r>
            <a:r>
              <a:rPr lang="en-US" b="0" i="0" dirty="0">
                <a:solidFill>
                  <a:srgbClr val="F0F6FC"/>
                </a:solidFill>
                <a:effectLst/>
                <a:latin typeface="-apple-system"/>
              </a:rPr>
              <a:t> service). -Communicates over </a:t>
            </a:r>
            <a:r>
              <a:rPr lang="en-US" b="0" i="0" dirty="0" err="1">
                <a:solidFill>
                  <a:srgbClr val="F0F6FC"/>
                </a:solidFill>
                <a:effectLst/>
                <a:latin typeface="-apple-system"/>
              </a:rPr>
              <a:t>gRPC</a:t>
            </a:r>
            <a:r>
              <a:rPr lang="en-US" b="0" i="0" dirty="0">
                <a:solidFill>
                  <a:srgbClr val="F0F6FC"/>
                </a:solidFill>
                <a:effectLst/>
                <a:latin typeface="-apple-system"/>
              </a:rPr>
              <a:t> to fetch allow/deny decisions based on the request context.</a:t>
            </a:r>
          </a:p>
          <a:p>
            <a:pPr algn="l"/>
            <a:r>
              <a:rPr lang="en-US" b="1" i="0" dirty="0">
                <a:solidFill>
                  <a:srgbClr val="F0F6FC"/>
                </a:solidFill>
                <a:effectLst/>
                <a:latin typeface="-apple-system"/>
              </a:rPr>
              <a:t>Why use Envoy for Authentication and Authorization?</a:t>
            </a:r>
          </a:p>
          <a:p>
            <a:pPr algn="l"/>
            <a:r>
              <a:rPr lang="en-US" b="0" i="0" dirty="0">
                <a:solidFill>
                  <a:srgbClr val="F0F6FC"/>
                </a:solidFill>
                <a:effectLst/>
                <a:latin typeface="-apple-system"/>
              </a:rPr>
              <a:t>-Centralized Policy Enforcement: Consistently applies policies across multiple microservices. -Scalability: Offloads authentication/authorization to Envoy to keep downstream services simple. -Extensibility: Supports custom logic via external authorization services. -Compliance: Ensures compliance with security and access policies.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33</a:t>
            </a:fld>
            <a:endParaRPr lang="en-US"/>
          </a:p>
        </p:txBody>
      </p:sp>
    </p:spTree>
    <p:extLst>
      <p:ext uri="{BB962C8B-B14F-4D97-AF65-F5344CB8AC3E}">
        <p14:creationId xmlns:p14="http://schemas.microsoft.com/office/powerpoint/2010/main" val="3460453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see how Envoy is compared to other reverse proxies when sending a number of HTTP and HTTPS requests, in our case 250 concurrency range.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39</a:t>
            </a:fld>
            <a:endParaRPr lang="en-US"/>
          </a:p>
        </p:txBody>
      </p:sp>
    </p:spTree>
    <p:extLst>
      <p:ext uri="{BB962C8B-B14F-4D97-AF65-F5344CB8AC3E}">
        <p14:creationId xmlns:p14="http://schemas.microsoft.com/office/powerpoint/2010/main" val="176035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t>
            </a:r>
            <a:r>
              <a:rPr lang="en-US" b="0" i="0" dirty="0">
                <a:solidFill>
                  <a:srgbClr val="71747A"/>
                </a:solidFill>
                <a:effectLst/>
                <a:latin typeface="Roboto" panose="02000000000000000000" pitchFamily="2" charset="0"/>
              </a:rPr>
              <a:t>Envoy has a far higher throughput than all other load balancers at the 250 concurrency range. While Envoy is also higher at other concurrency levels, the magnitude of the difference is especially high at the 250 concurrency level. This may be due to some intelligent load balancing or caching inside of Envoy as part of the defaults. It warrants further investigation to determine if this result is representative of real-world performance outside our limited benchmark.</a:t>
            </a:r>
          </a:p>
          <a:p>
            <a:r>
              <a:rPr lang="en-US" b="0" i="0" dirty="0">
                <a:solidFill>
                  <a:srgbClr val="71747A"/>
                </a:solidFill>
                <a:effectLst/>
                <a:latin typeface="Roboto" panose="02000000000000000000" pitchFamily="2" charset="0"/>
              </a:rPr>
              <a:t>HTTPS: Envoy still remains in the lead by throughput with HTTPS. However, the performance profiles for HTTPS are much lower across the board. From a base performance level, our requests per second tend to drop significantly, up to 30% in some cases. This may be a combination of factors: SSL libraries used by the load balancer, ciphers supported by the client and server, and other factors such as key length for some algorithms.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40</a:t>
            </a:fld>
            <a:endParaRPr lang="en-US"/>
          </a:p>
        </p:txBody>
      </p:sp>
    </p:spTree>
    <p:extLst>
      <p:ext uri="{BB962C8B-B14F-4D97-AF65-F5344CB8AC3E}">
        <p14:creationId xmlns:p14="http://schemas.microsoft.com/office/powerpoint/2010/main" val="2467482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please everyone head in to the Quiz.</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41</a:t>
            </a:fld>
            <a:endParaRPr lang="en-US"/>
          </a:p>
        </p:txBody>
      </p:sp>
    </p:spTree>
    <p:extLst>
      <p:ext uri="{BB962C8B-B14F-4D97-AF65-F5344CB8AC3E}">
        <p14:creationId xmlns:p14="http://schemas.microsoft.com/office/powerpoint/2010/main" val="229917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Advantages</a:t>
            </a:r>
          </a:p>
          <a:p>
            <a:pPr algn="l"/>
            <a:r>
              <a:rPr lang="en-US" b="1" i="0" dirty="0">
                <a:solidFill>
                  <a:srgbClr val="F0F6FC"/>
                </a:solidFill>
                <a:effectLst/>
                <a:latin typeface="-apple-system"/>
              </a:rPr>
              <a:t>1. Accelerate scalability</a:t>
            </a:r>
            <a:r>
              <a:rPr lang="en-US" b="0" i="0" dirty="0">
                <a:solidFill>
                  <a:srgbClr val="F0F6FC"/>
                </a:solidFill>
                <a:effectLst/>
                <a:latin typeface="-apple-system"/>
              </a:rPr>
              <a:t>: DevOps teams seamlessly introduce new components without causing any downtime, thanks to the independent operation of each service within the microservices architecture. They can choose each service's best language or technology without compatibility concerns. Deploying services across multiple servers can mitigate the performance impact of individual components and help companies avoid vendor lock-in. </a:t>
            </a:r>
            <a:r>
              <a:rPr lang="en-US" b="1" i="0" dirty="0">
                <a:solidFill>
                  <a:srgbClr val="F0F6FC"/>
                </a:solidFill>
                <a:effectLst/>
                <a:latin typeface="-apple-system"/>
              </a:rPr>
              <a:t>2. Improve fault isolation</a:t>
            </a:r>
            <a:r>
              <a:rPr lang="en-US" b="0" i="0" dirty="0">
                <a:solidFill>
                  <a:srgbClr val="F0F6FC"/>
                </a:solidFill>
                <a:effectLst/>
                <a:latin typeface="-apple-system"/>
              </a:rPr>
              <a:t>: Microservices architecture is compartmentalized — if one service encounters a fault or failure, it doesn’t propagate across the entire system. </a:t>
            </a:r>
            <a:r>
              <a:rPr lang="en-US" b="1" i="0" dirty="0">
                <a:solidFill>
                  <a:srgbClr val="F0F6FC"/>
                </a:solidFill>
                <a:effectLst/>
                <a:latin typeface="-apple-system"/>
              </a:rPr>
              <a:t>3. Enhance team productivity</a:t>
            </a:r>
            <a:r>
              <a:rPr lang="en-US" b="0" i="0" dirty="0">
                <a:solidFill>
                  <a:srgbClr val="F0F6FC"/>
                </a:solidFill>
                <a:effectLst/>
                <a:latin typeface="-apple-system"/>
              </a:rPr>
              <a:t>: Microservices architecture allows small, focused teams to concentrate on a particular service’s development, deployment, and maintenance without being burdened by the complexities of the entire system. Microservices architecture fosters a sense of ownership and expertise within teams, enabling specialized team members to make informed decisions, iterate quickly, and maintain a high quality of service within their domain. </a:t>
            </a:r>
            <a:r>
              <a:rPr lang="en-US" b="1" i="0" dirty="0">
                <a:solidFill>
                  <a:srgbClr val="F0F6FC"/>
                </a:solidFill>
                <a:effectLst/>
                <a:latin typeface="-apple-system"/>
              </a:rPr>
              <a:t>4. Quicker deployment time</a:t>
            </a:r>
            <a:r>
              <a:rPr lang="en-US" b="0" i="0" dirty="0">
                <a:solidFill>
                  <a:srgbClr val="F0F6FC"/>
                </a:solidFill>
                <a:effectLst/>
                <a:latin typeface="-apple-system"/>
              </a:rPr>
              <a:t>: In monolithic architectures, changing necessitates redeploying the entire application. Microservices architecture enables faster releases because each service evolves and deploys independently, reducing the risk and time associated with coordinating changes across an entire application. Decoupling services in this manner enhances agility. You can swiftly roll out updates or fixes with minimal disruption to the overall system. </a:t>
            </a:r>
            <a:r>
              <a:rPr lang="en-US" b="1" i="0" dirty="0">
                <a:solidFill>
                  <a:srgbClr val="F0F6FC"/>
                </a:solidFill>
                <a:effectLst/>
                <a:latin typeface="-apple-system"/>
              </a:rPr>
              <a:t>5. Increase Cost-efficiency</a:t>
            </a:r>
            <a:r>
              <a:rPr lang="en-US" b="0" i="0" dirty="0">
                <a:solidFill>
                  <a:srgbClr val="F0F6FC"/>
                </a:solidFill>
                <a:effectLst/>
                <a:latin typeface="-apple-system"/>
              </a:rPr>
              <a:t>: Microservices architecture optimizes resource allocation and maintenance because teams work on small, well-defined services. Efforts are localized to specific services, reducing overall development and system maintenance costs. Teams focus on specific functionality, ensuring resources are used efficiently without redundancy or excess capacity.</a:t>
            </a:r>
          </a:p>
          <a:p>
            <a:pPr algn="l"/>
            <a:r>
              <a:rPr lang="en-US" b="1" i="0" dirty="0">
                <a:solidFill>
                  <a:srgbClr val="F0F6FC"/>
                </a:solidFill>
                <a:effectLst/>
                <a:latin typeface="-apple-system"/>
              </a:rPr>
              <a:t>Disadvantages</a:t>
            </a:r>
          </a:p>
          <a:p>
            <a:pPr algn="l"/>
            <a:r>
              <a:rPr lang="en-US" b="1" i="0" dirty="0">
                <a:solidFill>
                  <a:srgbClr val="F0F6FC"/>
                </a:solidFill>
                <a:effectLst/>
                <a:latin typeface="-apple-system"/>
              </a:rPr>
              <a:t>1. Increased complexity</a:t>
            </a:r>
            <a:r>
              <a:rPr lang="en-US" b="0" i="0" dirty="0">
                <a:solidFill>
                  <a:srgbClr val="F0F6FC"/>
                </a:solidFill>
                <a:effectLst/>
                <a:latin typeface="-apple-system"/>
              </a:rPr>
              <a:t>: Because microservices are distributed, managing service communication can be challenging. Developers may have to write extra code to ensure smooth communication between modules. </a:t>
            </a:r>
            <a:r>
              <a:rPr lang="en-US" b="1" i="0" dirty="0">
                <a:solidFill>
                  <a:srgbClr val="F0F6FC"/>
                </a:solidFill>
                <a:effectLst/>
                <a:latin typeface="-apple-system"/>
              </a:rPr>
              <a:t>2. Deployment and versioning challenges</a:t>
            </a:r>
            <a:r>
              <a:rPr lang="en-US" b="0" i="0" dirty="0">
                <a:solidFill>
                  <a:srgbClr val="F0F6FC"/>
                </a:solidFill>
                <a:effectLst/>
                <a:latin typeface="-apple-system"/>
              </a:rPr>
              <a:t>: Coordinating deployments and managing version control across multiple services can be complex, leading to compatibility issues. </a:t>
            </a:r>
            <a:r>
              <a:rPr lang="en-US" b="1" i="0" dirty="0">
                <a:solidFill>
                  <a:srgbClr val="F0F6FC"/>
                </a:solidFill>
                <a:effectLst/>
                <a:latin typeface="-apple-system"/>
              </a:rPr>
              <a:t>3. Testing complexity</a:t>
            </a:r>
            <a:r>
              <a:rPr lang="en-US" b="0" i="0" dirty="0">
                <a:solidFill>
                  <a:srgbClr val="F0F6FC"/>
                </a:solidFill>
                <a:effectLst/>
                <a:latin typeface="-apple-system"/>
              </a:rPr>
              <a:t>: Testing microservices involves complex scenarios, mainly when conducting integration testing across various services. Orchestrating this task can be challenging. </a:t>
            </a:r>
            <a:r>
              <a:rPr lang="en-US" b="1" i="0" dirty="0">
                <a:solidFill>
                  <a:srgbClr val="F0F6FC"/>
                </a:solidFill>
                <a:effectLst/>
                <a:latin typeface="-apple-system"/>
              </a:rPr>
              <a:t>4. Debugging difficulties</a:t>
            </a:r>
            <a:r>
              <a:rPr lang="en-US" b="0" i="0" dirty="0">
                <a:solidFill>
                  <a:srgbClr val="F0F6FC"/>
                </a:solidFill>
                <a:effectLst/>
                <a:latin typeface="-apple-system"/>
              </a:rPr>
              <a:t>: It can be demanding to debug an application that contains multiple microservices, each with its own set of logs. A single business process can run across multiple machines simultaneously, compounding complexity. </a:t>
            </a:r>
            <a:r>
              <a:rPr lang="en-US" b="1" i="0" dirty="0">
                <a:solidFill>
                  <a:srgbClr val="F0F6FC"/>
                </a:solidFill>
                <a:effectLst/>
                <a:latin typeface="-apple-system"/>
              </a:rPr>
              <a:t>5. Data management challenges</a:t>
            </a:r>
            <a:r>
              <a:rPr lang="en-US" b="0" i="0" dirty="0">
                <a:solidFill>
                  <a:srgbClr val="F0F6FC"/>
                </a:solidFill>
                <a:effectLst/>
                <a:latin typeface="-apple-system"/>
              </a:rPr>
              <a:t>: Data consistency and transactions across multiple services can be complex. Microservices architecture calls for careful data management and coordination to support data integrity.</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a:t>
            </a:fld>
            <a:endParaRPr lang="en-US"/>
          </a:p>
        </p:txBody>
      </p:sp>
    </p:spTree>
    <p:extLst>
      <p:ext uri="{BB962C8B-B14F-4D97-AF65-F5344CB8AC3E}">
        <p14:creationId xmlns:p14="http://schemas.microsoft.com/office/powerpoint/2010/main" val="873374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of the diagram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5</a:t>
            </a:fld>
            <a:endParaRPr lang="en-US"/>
          </a:p>
        </p:txBody>
      </p:sp>
    </p:spTree>
    <p:extLst>
      <p:ext uri="{BB962C8B-B14F-4D97-AF65-F5344CB8AC3E}">
        <p14:creationId xmlns:p14="http://schemas.microsoft.com/office/powerpoint/2010/main" val="3711557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types of microservice communication which we will tackle today, HTTP/1.1, HTTP/2. </a:t>
            </a:r>
            <a:r>
              <a:rPr lang="en-US" dirty="0" err="1"/>
              <a:t>gRPC</a:t>
            </a:r>
            <a:r>
              <a:rPr lang="en-US" dirty="0"/>
              <a:t>. They are going to be explained further in the next two slides with practical diagrams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6</a:t>
            </a:fld>
            <a:endParaRPr lang="en-US"/>
          </a:p>
        </p:txBody>
      </p:sp>
    </p:spTree>
    <p:extLst>
      <p:ext uri="{BB962C8B-B14F-4D97-AF65-F5344CB8AC3E}">
        <p14:creationId xmlns:p14="http://schemas.microsoft.com/office/powerpoint/2010/main" val="2383578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F0F6FC"/>
                </a:solidFill>
                <a:effectLst/>
                <a:latin typeface="-apple-system"/>
              </a:rPr>
              <a:t>HTTP/1.1</a:t>
            </a:r>
            <a:r>
              <a:rPr lang="en-US" b="0" i="0" dirty="0">
                <a:solidFill>
                  <a:srgbClr val="F0F6FC"/>
                </a:solidFill>
                <a:effectLst/>
                <a:latin typeface="-apple-system"/>
              </a:rPr>
              <a:t>: HTTP is a top-level application protocol that exchanges information between a client computer and a local or remote web server. In this process, a client sends a text-based request to a server by calling a method like GET or POST. In response, the server sends a resource like an HTML page back to the client. HTTP/1.1, introduced in 1997, enhanced the original HTTP protocol by enabling persistent connections, allowing multiple requests and responses over a single connection, and introducing chunked transfer encoding to support dynamically generated content.</a:t>
            </a:r>
          </a:p>
          <a:p>
            <a:pPr algn="l">
              <a:buFont typeface="Arial" panose="020B0604020202020204" pitchFamily="34" charset="0"/>
              <a:buChar char="•"/>
            </a:pPr>
            <a:r>
              <a:rPr lang="en-US" b="1" i="0" dirty="0">
                <a:solidFill>
                  <a:srgbClr val="F0F6FC"/>
                </a:solidFill>
                <a:effectLst/>
                <a:latin typeface="-apple-system"/>
              </a:rPr>
              <a:t>HTTP/2</a:t>
            </a:r>
            <a:r>
              <a:rPr lang="en-US" b="0" i="0" dirty="0">
                <a:solidFill>
                  <a:srgbClr val="F0F6FC"/>
                </a:solidFill>
                <a:effectLst/>
                <a:latin typeface="-apple-system"/>
              </a:rPr>
              <a:t>: HTTP/2, standardized in 2015, brought significant performance improvements through features like multiplexing, which allows multiple requests and responses to be sent concurrently over a single connection, reducing latency and improving page load times. Additionally, HTTP/2 uses a binary protocol instead of the textual format of HTTP/1.1, enhancing parsing efficiency and robustness. It also introduced header compression to decrease overhead and server push capabilities to proactively send resources to clients before they are requested.[33] From a technical point of view, one of the most significant features that distinguishes HTTP/1.1 and HTTP/2 is the binary framing layer, which can be thought of as a part of the application layer in the internet protocol stack. As opposed to HTTP/1.1, which keeps all requests and responses in plain text format, HTTP/2 uses the binary framing layer to encapsulate all messages in binary format, while still maintaining HTTP semantics, such as verbs, methods, and headers. An application level API would still create messages in the conventional HTTP formats, but the underlying layer would then convert these messages into binary. This ensures that web applications created before HTTP/2 can continue functioning as normal when interacting with the new protocol. The conversion of messages into binary allows HTTP/2 to try new approaches to data delivery not available in HTTP/1.1, a contrast that is at the root of the practical differences between the two protocols.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7</a:t>
            </a:fld>
            <a:endParaRPr lang="en-US"/>
          </a:p>
        </p:txBody>
      </p:sp>
    </p:spTree>
    <p:extLst>
      <p:ext uri="{BB962C8B-B14F-4D97-AF65-F5344CB8AC3E}">
        <p14:creationId xmlns:p14="http://schemas.microsoft.com/office/powerpoint/2010/main" val="172865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0F6FC"/>
                </a:solidFill>
                <a:effectLst/>
                <a:latin typeface="-apple-system"/>
              </a:rPr>
              <a:t>What is </a:t>
            </a:r>
            <a:r>
              <a:rPr lang="en-US" b="1" i="0" dirty="0" err="1">
                <a:solidFill>
                  <a:srgbClr val="F0F6FC"/>
                </a:solidFill>
                <a:effectLst/>
                <a:latin typeface="-apple-system"/>
              </a:rPr>
              <a:t>gRPC</a:t>
            </a:r>
            <a:r>
              <a:rPr lang="en-US" b="0" i="0" dirty="0">
                <a:solidFill>
                  <a:srgbClr val="F0F6FC"/>
                </a:solidFill>
                <a:effectLst/>
                <a:latin typeface="-apple-system"/>
              </a:rPr>
              <a:t>: It is the most popular implementation of the RPC (Remote Procedure Call) concept. It is based on HTTP/2, although it is not supported by default on any browsers, so it is used mostly for communication between microservices. In </a:t>
            </a:r>
            <a:r>
              <a:rPr lang="en-US" b="0" i="0" dirty="0" err="1">
                <a:solidFill>
                  <a:srgbClr val="F0F6FC"/>
                </a:solidFill>
                <a:effectLst/>
                <a:latin typeface="-apple-system"/>
              </a:rPr>
              <a:t>gRPC</a:t>
            </a:r>
            <a:r>
              <a:rPr lang="en-US" b="0" i="0" dirty="0">
                <a:solidFill>
                  <a:srgbClr val="F0F6FC"/>
                </a:solidFill>
                <a:effectLst/>
                <a:latin typeface="-apple-system"/>
              </a:rPr>
              <a:t>, a client application can directly call a method on a server application on a different machine as if it were a local object, making it easier for you to create distributed applications and services. As in many RPC systems, </a:t>
            </a:r>
            <a:r>
              <a:rPr lang="en-US" b="0" i="0" dirty="0" err="1">
                <a:solidFill>
                  <a:srgbClr val="F0F6FC"/>
                </a:solidFill>
                <a:effectLst/>
                <a:latin typeface="-apple-system"/>
              </a:rPr>
              <a:t>gRPC</a:t>
            </a:r>
            <a:r>
              <a:rPr lang="en-US" b="0" i="0" dirty="0">
                <a:solidFill>
                  <a:srgbClr val="F0F6FC"/>
                </a:solidFill>
                <a:effectLst/>
                <a:latin typeface="-apple-system"/>
              </a:rPr>
              <a:t> is based around the idea of defining a service, specifying the methods that can be called remotely with their parameters and return types. On the server side, the server implements this interface and runs a </a:t>
            </a:r>
            <a:r>
              <a:rPr lang="en-US" b="0" i="0" dirty="0" err="1">
                <a:solidFill>
                  <a:srgbClr val="F0F6FC"/>
                </a:solidFill>
                <a:effectLst/>
                <a:latin typeface="-apple-system"/>
              </a:rPr>
              <a:t>gRPC</a:t>
            </a:r>
            <a:r>
              <a:rPr lang="en-US" b="0" i="0" dirty="0">
                <a:solidFill>
                  <a:srgbClr val="F0F6FC"/>
                </a:solidFill>
                <a:effectLst/>
                <a:latin typeface="-apple-system"/>
              </a:rPr>
              <a:t> server to handle client calls. On the client side, the client has a stub (referred to as just a client in some languages) that provides the same methods as the server.</a:t>
            </a:r>
          </a:p>
          <a:p>
            <a:endParaRPr lang="en-US" b="0" i="0" dirty="0">
              <a:solidFill>
                <a:srgbClr val="F0F6FC"/>
              </a:solidFill>
              <a:effectLst/>
              <a:latin typeface="-apple-system"/>
            </a:endParaRPr>
          </a:p>
          <a:p>
            <a:r>
              <a:rPr lang="en-US" b="0" i="0" dirty="0">
                <a:solidFill>
                  <a:srgbClr val="F0F6FC"/>
                </a:solidFill>
                <a:effectLst/>
                <a:latin typeface="-apple-system"/>
              </a:rPr>
              <a:t>The most common method is of course RESTful APIs using HTTP/1.1, but many modern microservice architectures combine the above-mentioned methods. Rest is used for external APIs, while </a:t>
            </a:r>
            <a:r>
              <a:rPr lang="en-US" b="0" i="0" dirty="0" err="1">
                <a:solidFill>
                  <a:srgbClr val="F0F6FC"/>
                </a:solidFill>
                <a:effectLst/>
                <a:latin typeface="-apple-system"/>
              </a:rPr>
              <a:t>gRPC</a:t>
            </a:r>
            <a:r>
              <a:rPr lang="en-US" b="0" i="0" dirty="0">
                <a:solidFill>
                  <a:srgbClr val="F0F6FC"/>
                </a:solidFill>
                <a:effectLst/>
                <a:latin typeface="-apple-system"/>
              </a:rPr>
              <a:t> is used for internal service-to-service communication. Messaging Queues are sometimes used for decoupled or asynchronous tasks.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8</a:t>
            </a:fld>
            <a:endParaRPr lang="en-US"/>
          </a:p>
        </p:txBody>
      </p:sp>
    </p:spTree>
    <p:extLst>
      <p:ext uri="{BB962C8B-B14F-4D97-AF65-F5344CB8AC3E}">
        <p14:creationId xmlns:p14="http://schemas.microsoft.com/office/powerpoint/2010/main" val="2750333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discovery</a:t>
            </a:r>
          </a:p>
          <a:p>
            <a:r>
              <a:rPr lang="en-US" dirty="0"/>
              <a:t>There are two main service discovery patters, client-side , server-side, in the next two slides they will be explained further with diagrams, showing exactly what they look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9</a:t>
            </a:fld>
            <a:endParaRPr lang="en-US"/>
          </a:p>
        </p:txBody>
      </p:sp>
    </p:spTree>
    <p:extLst>
      <p:ext uri="{BB962C8B-B14F-4D97-AF65-F5344CB8AC3E}">
        <p14:creationId xmlns:p14="http://schemas.microsoft.com/office/powerpoint/2010/main" val="2184816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1/5/2025</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14465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1/5/2025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0986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1/5/2025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484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1/5/2025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1364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1/5/2025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39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1/5/2025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836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1/5/2025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679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1/5/2025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5881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1/5/2025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85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1/5/2025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762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1/5/2025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3639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1/5/2025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13681487"/>
      </p:ext>
    </p:extLst>
  </p:cSld>
  <p:clrMap bg1="lt1" tx1="dk1" bg2="lt2" tx2="dk2" accent1="accent1" accent2="accent2" accent3="accent3" accent4="accent4" accent5="accent5" accent6="accent6" hlink="hlink" folHlink="folHlink"/>
  <p:sldLayoutIdLst>
    <p:sldLayoutId id="2147483725" r:id="rId1"/>
    <p:sldLayoutId id="2147483715" r:id="rId2"/>
    <p:sldLayoutId id="2147483716" r:id="rId3"/>
    <p:sldLayoutId id="2147483717" r:id="rId4"/>
    <p:sldLayoutId id="2147483718" r:id="rId5"/>
    <p:sldLayoutId id="2147483719" r:id="rId6"/>
    <p:sldLayoutId id="2147483720" r:id="rId7"/>
    <p:sldLayoutId id="2147483724" r:id="rId8"/>
    <p:sldLayoutId id="2147483721" r:id="rId9"/>
    <p:sldLayoutId id="2147483722" r:id="rId10"/>
    <p:sldLayoutId id="214748372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bin"/></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4.png"/><Relationship Id="rId7" Type="http://schemas.openxmlformats.org/officeDocument/2006/relationships/diagramQuickStyle" Target="../diagrams/quickStyle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6.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6.bin"/></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png"/><Relationship Id="rId7" Type="http://schemas.openxmlformats.org/officeDocument/2006/relationships/diagramColors" Target="../diagrams/colors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Neon laser lights aligned to form a triangle">
            <a:extLst>
              <a:ext uri="{FF2B5EF4-FFF2-40B4-BE49-F238E27FC236}">
                <a16:creationId xmlns:a16="http://schemas.microsoft.com/office/drawing/2014/main" id="{1300C478-49D2-06C4-B24B-08390AC3C4BB}"/>
              </a:ext>
            </a:extLst>
          </p:cNvPr>
          <p:cNvPicPr>
            <a:picLocks noChangeAspect="1"/>
          </p:cNvPicPr>
          <p:nvPr/>
        </p:nvPicPr>
        <p:blipFill>
          <a:blip r:embed="rId4">
            <a:alphaModFix amt="70000"/>
          </a:blip>
          <a:srcRect t="8913" r="-1" b="1081"/>
          <a:stretch/>
        </p:blipFill>
        <p:spPr>
          <a:xfrm>
            <a:off x="20" y="10"/>
            <a:ext cx="12188932" cy="6856614"/>
          </a:xfrm>
          <a:prstGeom prst="rect">
            <a:avLst/>
          </a:prstGeom>
        </p:spPr>
      </p:pic>
      <p:sp>
        <p:nvSpPr>
          <p:cNvPr id="2" name="Title 1">
            <a:extLst>
              <a:ext uri="{FF2B5EF4-FFF2-40B4-BE49-F238E27FC236}">
                <a16:creationId xmlns:a16="http://schemas.microsoft.com/office/drawing/2014/main" id="{0B7D9CC9-6C58-8D28-4D26-C51315F6D66A}"/>
              </a:ext>
            </a:extLst>
          </p:cNvPr>
          <p:cNvSpPr>
            <a:spLocks noGrp="1"/>
          </p:cNvSpPr>
          <p:nvPr>
            <p:ph type="ctrTitle"/>
          </p:nvPr>
        </p:nvSpPr>
        <p:spPr>
          <a:xfrm>
            <a:off x="996275" y="744909"/>
            <a:ext cx="10190071" cy="3145855"/>
          </a:xfrm>
        </p:spPr>
        <p:txBody>
          <a:bodyPr anchor="b">
            <a:normAutofit/>
          </a:bodyPr>
          <a:lstStyle/>
          <a:p>
            <a:r>
              <a:rPr lang="en-US" sz="5200" dirty="0">
                <a:solidFill>
                  <a:srgbClr val="FFFFFF"/>
                </a:solidFill>
              </a:rPr>
              <a:t>Envoy</a:t>
            </a:r>
          </a:p>
        </p:txBody>
      </p:sp>
      <p:sp>
        <p:nvSpPr>
          <p:cNvPr id="3" name="Subtitle 2">
            <a:extLst>
              <a:ext uri="{FF2B5EF4-FFF2-40B4-BE49-F238E27FC236}">
                <a16:creationId xmlns:a16="http://schemas.microsoft.com/office/drawing/2014/main" id="{8A9C1606-139E-EF8E-0D7B-CE8353C4E35B}"/>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Nikola Velikov, Bozhidar Ivanov</a:t>
            </a:r>
          </a:p>
        </p:txBody>
      </p:sp>
    </p:spTree>
    <p:extLst>
      <p:ext uri="{BB962C8B-B14F-4D97-AF65-F5344CB8AC3E}">
        <p14:creationId xmlns:p14="http://schemas.microsoft.com/office/powerpoint/2010/main" val="2221639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5" name="Rectangle 1034">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7" name="Rectangle 1036">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9" name="Rectangle 1038">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E3E569-48C0-3F50-0F90-C3EB9CD63266}"/>
              </a:ext>
            </a:extLst>
          </p:cNvPr>
          <p:cNvSpPr>
            <a:spLocks noGrp="1"/>
          </p:cNvSpPr>
          <p:nvPr>
            <p:ph type="title"/>
          </p:nvPr>
        </p:nvSpPr>
        <p:spPr>
          <a:xfrm>
            <a:off x="838200" y="381000"/>
            <a:ext cx="10003218" cy="1600124"/>
          </a:xfrm>
        </p:spPr>
        <p:txBody>
          <a:bodyPr>
            <a:normAutofit/>
          </a:bodyPr>
          <a:lstStyle/>
          <a:p>
            <a:r>
              <a:rPr lang="en-US" dirty="0"/>
              <a:t>Client-side Discovery</a:t>
            </a:r>
            <a:endParaRPr lang="bg-BG" dirty="0"/>
          </a:p>
        </p:txBody>
      </p:sp>
      <p:pic>
        <p:nvPicPr>
          <p:cNvPr id="1026" name="Picture 2" descr="Client-side discovery pattern | Download Scientific Diagram">
            <a:extLst>
              <a:ext uri="{FF2B5EF4-FFF2-40B4-BE49-F238E27FC236}">
                <a16:creationId xmlns:a16="http://schemas.microsoft.com/office/drawing/2014/main" id="{8E47E7BB-A246-F1FD-8962-B8D184FAD2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68241" y="2362124"/>
            <a:ext cx="7143135" cy="410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961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CE10F2-8B58-2DA6-0857-296A6CEBE01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E96D6FC6-03F6-D704-BF61-94995DE65FD5}"/>
              </a:ext>
            </a:extLst>
          </p:cNvPr>
          <p:cNvSpPr>
            <a:spLocks noGrp="1"/>
          </p:cNvSpPr>
          <p:nvPr>
            <p:ph type="title"/>
          </p:nvPr>
        </p:nvSpPr>
        <p:spPr>
          <a:xfrm>
            <a:off x="838200" y="559813"/>
            <a:ext cx="5638800" cy="1573786"/>
          </a:xfrm>
        </p:spPr>
        <p:txBody>
          <a:bodyPr>
            <a:normAutofit/>
          </a:bodyPr>
          <a:lstStyle/>
          <a:p>
            <a:r>
              <a:rPr lang="en-US">
                <a:solidFill>
                  <a:schemeClr val="tx2"/>
                </a:solidFill>
              </a:rPr>
              <a:t>Server-side Discovery</a:t>
            </a:r>
            <a:endParaRPr lang="bg-BG">
              <a:solidFill>
                <a:schemeClr val="tx2"/>
              </a:solidFill>
            </a:endParaRPr>
          </a:p>
        </p:txBody>
      </p:sp>
      <p:pic>
        <p:nvPicPr>
          <p:cNvPr id="5" name="Content Placeholder 4">
            <a:extLst>
              <a:ext uri="{FF2B5EF4-FFF2-40B4-BE49-F238E27FC236}">
                <a16:creationId xmlns:a16="http://schemas.microsoft.com/office/drawing/2014/main" id="{7D92F2DE-59B4-3D97-374D-DCDE295E7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398" y="2385716"/>
            <a:ext cx="10191203" cy="3919694"/>
          </a:xfrm>
          <a:prstGeom prst="rect">
            <a:avLst/>
          </a:prstGeom>
        </p:spPr>
      </p:pic>
      <p:pic>
        <p:nvPicPr>
          <p:cNvPr id="18" name="Picture 1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112924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B9838EE-8708-10D7-4D9B-51FC8504B23B}"/>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sz="4100">
                <a:solidFill>
                  <a:schemeClr val="tx2"/>
                </a:solidFill>
              </a:rPr>
              <a:t>Service-to-service authentication</a:t>
            </a:r>
          </a:p>
        </p:txBody>
      </p:sp>
      <p:pic>
        <p:nvPicPr>
          <p:cNvPr id="5" name="Content Placeholder 4">
            <a:extLst>
              <a:ext uri="{FF2B5EF4-FFF2-40B4-BE49-F238E27FC236}">
                <a16:creationId xmlns:a16="http://schemas.microsoft.com/office/drawing/2014/main" id="{9EF3F84E-202C-7A1D-9456-68623B50BC4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7597" y="509847"/>
            <a:ext cx="6360134" cy="4913204"/>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5776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55" name="Rectangle 6154">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86F46BB-0EB4-4071-1AAE-93C5CA570BAE}"/>
              </a:ext>
            </a:extLst>
          </p:cNvPr>
          <p:cNvSpPr>
            <a:spLocks noGrp="1"/>
          </p:cNvSpPr>
          <p:nvPr>
            <p:ph type="title"/>
          </p:nvPr>
        </p:nvSpPr>
        <p:spPr>
          <a:xfrm>
            <a:off x="838200" y="559812"/>
            <a:ext cx="5638800" cy="1923617"/>
          </a:xfrm>
        </p:spPr>
        <p:txBody>
          <a:bodyPr anchor="t">
            <a:normAutofit/>
          </a:bodyPr>
          <a:lstStyle/>
          <a:p>
            <a:r>
              <a:rPr lang="en-US" u="sng">
                <a:solidFill>
                  <a:schemeClr val="tx2"/>
                </a:solidFill>
              </a:rPr>
              <a:t>Proxies &amp; Load Balancing</a:t>
            </a:r>
          </a:p>
        </p:txBody>
      </p:sp>
      <p:sp>
        <p:nvSpPr>
          <p:cNvPr id="6150" name="Content Placeholder 6149">
            <a:extLst>
              <a:ext uri="{FF2B5EF4-FFF2-40B4-BE49-F238E27FC236}">
                <a16:creationId xmlns:a16="http://schemas.microsoft.com/office/drawing/2014/main" id="{A135C75A-B2FF-02F8-AC7E-09258D24A2CD}"/>
              </a:ext>
            </a:extLst>
          </p:cNvPr>
          <p:cNvSpPr>
            <a:spLocks noGrp="1"/>
          </p:cNvSpPr>
          <p:nvPr>
            <p:ph idx="1"/>
          </p:nvPr>
        </p:nvSpPr>
        <p:spPr>
          <a:xfrm>
            <a:off x="6687160" y="559813"/>
            <a:ext cx="4633486" cy="1923617"/>
          </a:xfrm>
        </p:spPr>
        <p:txBody>
          <a:bodyPr anchor="t">
            <a:normAutofit/>
          </a:bodyPr>
          <a:lstStyle/>
          <a:p>
            <a:endParaRPr lang="en-US" sz="1800">
              <a:solidFill>
                <a:schemeClr val="tx2"/>
              </a:solidFill>
            </a:endParaRPr>
          </a:p>
        </p:txBody>
      </p:sp>
      <p:sp>
        <p:nvSpPr>
          <p:cNvPr id="6157" name="Rectangle 6156">
            <a:extLst>
              <a:ext uri="{FF2B5EF4-FFF2-40B4-BE49-F238E27FC236}">
                <a16:creationId xmlns:a16="http://schemas.microsoft.com/office/drawing/2014/main" id="{9390E0EC-2D76-4D83-A9EE-B610858BB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88920"/>
            <a:ext cx="12192000" cy="407720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59" name="Rectangle 6158">
            <a:extLst>
              <a:ext uri="{FF2B5EF4-FFF2-40B4-BE49-F238E27FC236}">
                <a16:creationId xmlns:a16="http://schemas.microsoft.com/office/drawing/2014/main" id="{EC903544-48D2-4493-9093-E4648C9DE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9" y="2785951"/>
            <a:ext cx="12191999" cy="407204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Load Balancing. In general terms, proxies are servers… | by Dinubhagya |  Medium">
            <a:extLst>
              <a:ext uri="{FF2B5EF4-FFF2-40B4-BE49-F238E27FC236}">
                <a16:creationId xmlns:a16="http://schemas.microsoft.com/office/drawing/2014/main" id="{1C22049D-B3A8-5C2A-B3BA-8C2F5E6AB49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8470" y="2845085"/>
            <a:ext cx="7028940" cy="395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99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BBACCC29-04AF-C392-BE67-AE516B674DC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Types of proxies &amp; Envoy</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4C5FC4B8-EB1B-68A8-9D81-88C138D30F53}"/>
              </a:ext>
            </a:extLst>
          </p:cNvPr>
          <p:cNvGraphicFramePr>
            <a:graphicFrameLocks noGrp="1"/>
          </p:cNvGraphicFramePr>
          <p:nvPr>
            <p:ph idx="1"/>
            <p:extLst>
              <p:ext uri="{D42A27DB-BD31-4B8C-83A1-F6EECF244321}">
                <p14:modId xmlns:p14="http://schemas.microsoft.com/office/powerpoint/2010/main" val="2263834815"/>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8925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179" name="Picture 717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7181" name="Rectangle 718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3" name="Rectangle 7182">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9B0C59A-7434-B67A-E0AC-A56A35267B1A}"/>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Forward Proxy</a:t>
            </a:r>
          </a:p>
        </p:txBody>
      </p:sp>
      <p:pic>
        <p:nvPicPr>
          <p:cNvPr id="7172" name="Picture 4" descr="Forward Proxy Server VS Reverse Proxy Server">
            <a:extLst>
              <a:ext uri="{FF2B5EF4-FFF2-40B4-BE49-F238E27FC236}">
                <a16:creationId xmlns:a16="http://schemas.microsoft.com/office/drawing/2014/main" id="{C05A2420-0C30-B94E-7544-74D0E4FC972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965758"/>
            <a:ext cx="6402214" cy="4001382"/>
          </a:xfrm>
          <a:prstGeom prst="rect">
            <a:avLst/>
          </a:prstGeom>
          <a:noFill/>
          <a:extLst>
            <a:ext uri="{909E8E84-426E-40DD-AFC4-6F175D3DCCD1}">
              <a14:hiddenFill xmlns:a14="http://schemas.microsoft.com/office/drawing/2010/main">
                <a:solidFill>
                  <a:srgbClr val="FFFFFF"/>
                </a:solidFill>
              </a14:hiddenFill>
            </a:ext>
          </a:extLst>
        </p:spPr>
      </p:pic>
      <p:sp>
        <p:nvSpPr>
          <p:cNvPr id="7185" name="Rectangle 7184">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7" name="Rectangle 7186">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1667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990CA5-59CD-6F17-9CA5-ECCDE93A872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2" name="Rectangle 2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A84FF41-4EFB-26EA-3AD0-C6E5A92C9F0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Edge Proxy</a:t>
            </a:r>
          </a:p>
        </p:txBody>
      </p:sp>
      <p:pic>
        <p:nvPicPr>
          <p:cNvPr id="13" name="Picture 12">
            <a:extLst>
              <a:ext uri="{FF2B5EF4-FFF2-40B4-BE49-F238E27FC236}">
                <a16:creationId xmlns:a16="http://schemas.microsoft.com/office/drawing/2014/main" id="{217AAC7F-914D-9B0D-5DE0-329077DA58C9}"/>
              </a:ext>
            </a:extLst>
          </p:cNvPr>
          <p:cNvPicPr>
            <a:picLocks noChangeAspect="1"/>
          </p:cNvPicPr>
          <p:nvPr/>
        </p:nvPicPr>
        <p:blipFill>
          <a:blip r:embed="rId4">
            <a:extLst>
              <a:ext uri="{28A0092B-C50C-407E-A947-70E740481C1C}">
                <a14:useLocalDpi xmlns:a14="http://schemas.microsoft.com/office/drawing/2010/main" val="0"/>
              </a:ext>
            </a:extLst>
          </a:blip>
          <a:srcRect l="12092" t="14101" r="11361" b="15318"/>
          <a:stretch/>
        </p:blipFill>
        <p:spPr>
          <a:xfrm>
            <a:off x="5186557" y="1306166"/>
            <a:ext cx="6402214" cy="3320567"/>
          </a:xfrm>
          <a:prstGeom prst="rect">
            <a:avLst/>
          </a:prstGeom>
        </p:spPr>
      </p:pic>
      <p:sp>
        <p:nvSpPr>
          <p:cNvPr id="26" name="Rectangle 25">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5109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B14233-3CEB-E1E6-7440-25AB92E40EC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DBFD931-A0CA-5BB9-976E-762C584A906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Sidecar Proxy</a:t>
            </a:r>
          </a:p>
        </p:txBody>
      </p:sp>
      <p:pic>
        <p:nvPicPr>
          <p:cNvPr id="5" name="Content Placeholder 4">
            <a:extLst>
              <a:ext uri="{FF2B5EF4-FFF2-40B4-BE49-F238E27FC236}">
                <a16:creationId xmlns:a16="http://schemas.microsoft.com/office/drawing/2014/main" id="{1DB5091F-12B1-3993-8B05-31A1D189FBF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86557" y="1093802"/>
            <a:ext cx="6402214" cy="3745294"/>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7355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5" name="Rectangle 923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236" name="Picture 92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9237" name="Rectangle 92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38" name="Rectangle 9237">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A6712F6-7B7B-64AA-8B55-A5530C9C6CC0}"/>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Key functions of a Layer 7 proxy</a:t>
            </a:r>
          </a:p>
        </p:txBody>
      </p:sp>
      <p:pic>
        <p:nvPicPr>
          <p:cNvPr id="9218" name="Picture 2" descr="All About, Envoy Proxy">
            <a:extLst>
              <a:ext uri="{FF2B5EF4-FFF2-40B4-BE49-F238E27FC236}">
                <a16:creationId xmlns:a16="http://schemas.microsoft.com/office/drawing/2014/main" id="{4341C98D-8961-4294-4F1D-C9D804A3848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1399765"/>
            <a:ext cx="6402214" cy="3133367"/>
          </a:xfrm>
          <a:prstGeom prst="rect">
            <a:avLst/>
          </a:prstGeom>
          <a:noFill/>
          <a:extLst>
            <a:ext uri="{909E8E84-426E-40DD-AFC4-6F175D3DCCD1}">
              <a14:hiddenFill xmlns:a14="http://schemas.microsoft.com/office/drawing/2010/main">
                <a:solidFill>
                  <a:srgbClr val="FFFFFF"/>
                </a:solidFill>
              </a14:hiddenFill>
            </a:ext>
          </a:extLst>
        </p:spPr>
      </p:pic>
      <p:sp>
        <p:nvSpPr>
          <p:cNvPr id="9239" name="Rectangle 9238">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40" name="Rectangle 923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3983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0BD7B7F-BCB4-8788-E9FB-592A9B422B42}"/>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Envoy’s load balancing</a:t>
            </a:r>
          </a:p>
        </p:txBody>
      </p:sp>
      <p:sp>
        <p:nvSpPr>
          <p:cNvPr id="3" name="Content Placeholder 2">
            <a:extLst>
              <a:ext uri="{FF2B5EF4-FFF2-40B4-BE49-F238E27FC236}">
                <a16:creationId xmlns:a16="http://schemas.microsoft.com/office/drawing/2014/main" id="{62862A3F-4E69-F8D2-7F78-B07BF4AED57D}"/>
              </a:ext>
            </a:extLst>
          </p:cNvPr>
          <p:cNvSpPr>
            <a:spLocks noGrp="1"/>
          </p:cNvSpPr>
          <p:nvPr>
            <p:ph idx="1"/>
          </p:nvPr>
        </p:nvSpPr>
        <p:spPr>
          <a:xfrm>
            <a:off x="838200" y="3634047"/>
            <a:ext cx="3962399" cy="1810740"/>
          </a:xfrm>
        </p:spPr>
        <p:txBody>
          <a:bodyPr vert="horz" lIns="91440" tIns="45720" rIns="91440" bIns="45720" rtlCol="0" anchor="t">
            <a:normAutofit/>
          </a:bodyPr>
          <a:lstStyle/>
          <a:p>
            <a:pPr marL="0" indent="0">
              <a:buNone/>
            </a:pPr>
            <a:r>
              <a:rPr lang="en-US" sz="2200">
                <a:solidFill>
                  <a:schemeClr val="tx2"/>
                </a:solidFill>
              </a:rPr>
              <a:t>What is load balancing?</a:t>
            </a:r>
          </a:p>
        </p:txBody>
      </p:sp>
      <p:pic>
        <p:nvPicPr>
          <p:cNvPr id="7" name="Picture 6">
            <a:extLst>
              <a:ext uri="{FF2B5EF4-FFF2-40B4-BE49-F238E27FC236}">
                <a16:creationId xmlns:a16="http://schemas.microsoft.com/office/drawing/2014/main" id="{238F8B1F-6605-BE32-2626-E05E0A6DD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557" y="965757"/>
            <a:ext cx="6402214" cy="4001383"/>
          </a:xfrm>
          <a:prstGeom prst="rect">
            <a:avLst/>
          </a:prstGeom>
        </p:spPr>
      </p:pic>
      <p:sp>
        <p:nvSpPr>
          <p:cNvPr id="33" name="Rectangle 3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49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D0B4-CD7F-2D60-2731-A68820BED26D}"/>
              </a:ext>
            </a:extLst>
          </p:cNvPr>
          <p:cNvSpPr>
            <a:spLocks noGrp="1"/>
          </p:cNvSpPr>
          <p:nvPr>
            <p:ph type="ctrTitle"/>
          </p:nvPr>
        </p:nvSpPr>
        <p:spPr>
          <a:xfrm>
            <a:off x="1524000" y="1166027"/>
            <a:ext cx="9144000" cy="1213431"/>
          </a:xfrm>
        </p:spPr>
        <p:txBody>
          <a:bodyPr/>
          <a:lstStyle/>
          <a:p>
            <a:r>
              <a:rPr lang="en-US" dirty="0"/>
              <a:t>Repository link</a:t>
            </a:r>
          </a:p>
        </p:txBody>
      </p:sp>
      <p:sp>
        <p:nvSpPr>
          <p:cNvPr id="3" name="Subtitle 2">
            <a:extLst>
              <a:ext uri="{FF2B5EF4-FFF2-40B4-BE49-F238E27FC236}">
                <a16:creationId xmlns:a16="http://schemas.microsoft.com/office/drawing/2014/main" id="{B995264A-1305-14C1-B406-02840FDC0490}"/>
              </a:ext>
            </a:extLst>
          </p:cNvPr>
          <p:cNvSpPr>
            <a:spLocks noGrp="1"/>
          </p:cNvSpPr>
          <p:nvPr>
            <p:ph type="subTitle" idx="1"/>
          </p:nvPr>
        </p:nvSpPr>
        <p:spPr>
          <a:xfrm>
            <a:off x="1524000" y="3834819"/>
            <a:ext cx="9144000" cy="1446212"/>
          </a:xfrm>
        </p:spPr>
        <p:txBody>
          <a:bodyPr>
            <a:normAutofit/>
          </a:bodyPr>
          <a:lstStyle/>
          <a:p>
            <a:r>
              <a:rPr lang="en-US" sz="2800" b="1" dirty="0"/>
              <a:t>https://github.com/sebivenlo/</a:t>
            </a:r>
            <a:br>
              <a:rPr lang="en-US" sz="2800" b="1" dirty="0"/>
            </a:br>
            <a:r>
              <a:rPr lang="en-US" sz="2800" b="1" dirty="0"/>
              <a:t>esd-2024-envoy</a:t>
            </a:r>
          </a:p>
        </p:txBody>
      </p:sp>
      <p:pic>
        <p:nvPicPr>
          <p:cNvPr id="5" name="Picture 4">
            <a:extLst>
              <a:ext uri="{FF2B5EF4-FFF2-40B4-BE49-F238E27FC236}">
                <a16:creationId xmlns:a16="http://schemas.microsoft.com/office/drawing/2014/main" id="{746F7728-9817-B9C3-341E-3DF502F8A71F}"/>
              </a:ext>
            </a:extLst>
          </p:cNvPr>
          <p:cNvPicPr>
            <a:picLocks noChangeAspect="1"/>
          </p:cNvPicPr>
          <p:nvPr/>
        </p:nvPicPr>
        <p:blipFill>
          <a:blip r:embed="rId3"/>
          <a:srcRect t="1462" r="2898" b="1561"/>
          <a:stretch/>
        </p:blipFill>
        <p:spPr>
          <a:xfrm>
            <a:off x="247319" y="184370"/>
            <a:ext cx="2553361" cy="2509994"/>
          </a:xfrm>
          <a:prstGeom prst="rect">
            <a:avLst/>
          </a:prstGeom>
        </p:spPr>
      </p:pic>
    </p:spTree>
    <p:extLst>
      <p:ext uri="{BB962C8B-B14F-4D97-AF65-F5344CB8AC3E}">
        <p14:creationId xmlns:p14="http://schemas.microsoft.com/office/powerpoint/2010/main" val="311851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92CD43-A5A5-5F21-5D16-8D62E0E82D01}"/>
              </a:ext>
            </a:extLst>
          </p:cNvPr>
          <p:cNvSpPr>
            <a:spLocks noGrp="1"/>
          </p:cNvSpPr>
          <p:nvPr>
            <p:ph type="title"/>
          </p:nvPr>
        </p:nvSpPr>
        <p:spPr>
          <a:xfrm>
            <a:off x="838201" y="559813"/>
            <a:ext cx="2819399" cy="5577934"/>
          </a:xfrm>
        </p:spPr>
        <p:txBody>
          <a:bodyPr>
            <a:normAutofit/>
          </a:bodyPr>
          <a:lstStyle/>
          <a:p>
            <a:r>
              <a:rPr lang="en-US" sz="4100"/>
              <a:t>Load balancing strategies</a:t>
            </a:r>
            <a:endParaRPr lang="bg-BG" sz="4100"/>
          </a:p>
        </p:txBody>
      </p:sp>
      <p:graphicFrame>
        <p:nvGraphicFramePr>
          <p:cNvPr id="21" name="Content Placeholder 2">
            <a:extLst>
              <a:ext uri="{FF2B5EF4-FFF2-40B4-BE49-F238E27FC236}">
                <a16:creationId xmlns:a16="http://schemas.microsoft.com/office/drawing/2014/main" id="{21B2BD84-8EDA-28B3-D30C-BF118D96EA93}"/>
              </a:ext>
            </a:extLst>
          </p:cNvPr>
          <p:cNvGraphicFramePr>
            <a:graphicFrameLocks noGrp="1"/>
          </p:cNvGraphicFramePr>
          <p:nvPr>
            <p:ph idx="1"/>
            <p:extLst>
              <p:ext uri="{D42A27DB-BD31-4B8C-83A1-F6EECF244321}">
                <p14:modId xmlns:p14="http://schemas.microsoft.com/office/powerpoint/2010/main" val="158764711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7658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57" name="Picture 205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59" name="Rectangle 205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1" name="Rectangle 2060">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416F1CB-2061-E50C-D6E7-ABCF98C3D099}"/>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Comparison between proxies - Envoy</a:t>
            </a:r>
          </a:p>
        </p:txBody>
      </p:sp>
      <p:pic>
        <p:nvPicPr>
          <p:cNvPr id="2050" name="Picture 2">
            <a:extLst>
              <a:ext uri="{FF2B5EF4-FFF2-40B4-BE49-F238E27FC236}">
                <a16:creationId xmlns:a16="http://schemas.microsoft.com/office/drawing/2014/main" id="{682CFEB1-7CFB-52AA-E671-0A4A856AE42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268169" y="509847"/>
            <a:ext cx="6238989" cy="4913204"/>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5" name="Rectangle 2064">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1577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273" name="Picture 1127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275" name="Rectangle 11274">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7" name="Rectangle 11276">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9" name="Rectangle 11278">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81" name="Rectangle 11280">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5B46E1-5FA5-D1E7-0D92-D68D115A77E2}"/>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u="sng" dirty="0"/>
              <a:t>Envoy-Specific Concepts</a:t>
            </a:r>
          </a:p>
        </p:txBody>
      </p:sp>
      <p:pic>
        <p:nvPicPr>
          <p:cNvPr id="11266" name="Picture 2" descr="envoy - Cloud Native Edge Proxy Logo&quot; Sticker for Sale by cookieandcode |  Redbubble">
            <a:extLst>
              <a:ext uri="{FF2B5EF4-FFF2-40B4-BE49-F238E27FC236}">
                <a16:creationId xmlns:a16="http://schemas.microsoft.com/office/drawing/2014/main" id="{A938C37D-011D-1AEB-FC6C-C67E81FCF7F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945905" y="567942"/>
            <a:ext cx="5716862" cy="571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48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FF3C19D-CDF3-188A-EC9E-FD6D84930E02}"/>
              </a:ext>
            </a:extLst>
          </p:cNvPr>
          <p:cNvSpPr>
            <a:spLocks noGrp="1"/>
          </p:cNvSpPr>
          <p:nvPr>
            <p:ph type="title"/>
          </p:nvPr>
        </p:nvSpPr>
        <p:spPr>
          <a:xfrm>
            <a:off x="6553200" y="586992"/>
            <a:ext cx="4953000" cy="1664573"/>
          </a:xfrm>
        </p:spPr>
        <p:txBody>
          <a:bodyPr>
            <a:normAutofit/>
          </a:bodyPr>
          <a:lstStyle/>
          <a:p>
            <a:pPr>
              <a:lnSpc>
                <a:spcPct val="90000"/>
              </a:lnSpc>
            </a:pPr>
            <a:r>
              <a:rPr lang="en-US" sz="3700">
                <a:solidFill>
                  <a:schemeClr val="tx2"/>
                </a:solidFill>
              </a:rPr>
              <a:t>Issue that Envoy resolves and purpose</a:t>
            </a:r>
          </a:p>
        </p:txBody>
      </p:sp>
      <p:pic>
        <p:nvPicPr>
          <p:cNvPr id="6" name="Picture 5">
            <a:extLst>
              <a:ext uri="{FF2B5EF4-FFF2-40B4-BE49-F238E27FC236}">
                <a16:creationId xmlns:a16="http://schemas.microsoft.com/office/drawing/2014/main" id="{1524CCB5-1C19-9714-161D-F26829601DA3}"/>
              </a:ext>
            </a:extLst>
          </p:cNvPr>
          <p:cNvPicPr>
            <a:picLocks noChangeAspect="1"/>
          </p:cNvPicPr>
          <p:nvPr/>
        </p:nvPicPr>
        <p:blipFill>
          <a:blip r:embed="rId3"/>
          <a:stretch>
            <a:fillRect/>
          </a:stretch>
        </p:blipFill>
        <p:spPr>
          <a:xfrm>
            <a:off x="152067" y="1991954"/>
            <a:ext cx="5678787" cy="3180121"/>
          </a:xfrm>
          <a:prstGeom prst="rect">
            <a:avLst/>
          </a:prstGeom>
        </p:spPr>
      </p:pic>
      <p:sp>
        <p:nvSpPr>
          <p:cNvPr id="3" name="Content Placeholder 2">
            <a:extLst>
              <a:ext uri="{FF2B5EF4-FFF2-40B4-BE49-F238E27FC236}">
                <a16:creationId xmlns:a16="http://schemas.microsoft.com/office/drawing/2014/main" id="{4A7ECE02-7DDD-B5F6-095A-970A4A75A850}"/>
              </a:ext>
            </a:extLst>
          </p:cNvPr>
          <p:cNvSpPr>
            <a:spLocks noGrp="1"/>
          </p:cNvSpPr>
          <p:nvPr>
            <p:ph idx="1"/>
          </p:nvPr>
        </p:nvSpPr>
        <p:spPr>
          <a:xfrm>
            <a:off x="6553200" y="2411653"/>
            <a:ext cx="4952681" cy="3728613"/>
          </a:xfrm>
        </p:spPr>
        <p:txBody>
          <a:bodyPr>
            <a:normAutofit/>
          </a:bodyPr>
          <a:lstStyle/>
          <a:p>
            <a:pPr>
              <a:buFontTx/>
              <a:buChar char="-"/>
            </a:pPr>
            <a:r>
              <a:rPr lang="en-US" sz="1800">
                <a:solidFill>
                  <a:schemeClr val="tx2"/>
                </a:solidFill>
              </a:rPr>
              <a:t>Handle the complex networking challenges of modern microservice-based architectures</a:t>
            </a:r>
          </a:p>
          <a:p>
            <a:pPr>
              <a:buFontTx/>
              <a:buChar char="-"/>
            </a:pPr>
            <a:endParaRPr lang="en-US" sz="1800">
              <a:solidFill>
                <a:schemeClr val="tx2"/>
              </a:solidFill>
            </a:endParaRPr>
          </a:p>
          <a:p>
            <a:pPr>
              <a:buFontTx/>
              <a:buChar char="-"/>
            </a:pPr>
            <a:r>
              <a:rPr lang="en-US" sz="1800">
                <a:solidFill>
                  <a:schemeClr val="tx2"/>
                </a:solidFill>
              </a:rPr>
              <a:t>Serves the purpose of a communication bus for microservices across the cloud, to communicate with each other in a rapid, secure, and efficient manner</a:t>
            </a:r>
          </a:p>
        </p:txBody>
      </p:sp>
    </p:spTree>
    <p:extLst>
      <p:ext uri="{BB962C8B-B14F-4D97-AF65-F5344CB8AC3E}">
        <p14:creationId xmlns:p14="http://schemas.microsoft.com/office/powerpoint/2010/main" val="3830525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5E5195-3B02-040C-E953-B7CAE781499F}"/>
              </a:ext>
            </a:extLst>
          </p:cNvPr>
          <p:cNvSpPr>
            <a:spLocks noGrp="1"/>
          </p:cNvSpPr>
          <p:nvPr>
            <p:ph type="title"/>
          </p:nvPr>
        </p:nvSpPr>
        <p:spPr>
          <a:xfrm>
            <a:off x="838201" y="559813"/>
            <a:ext cx="4876800" cy="5577934"/>
          </a:xfrm>
        </p:spPr>
        <p:txBody>
          <a:bodyPr>
            <a:normAutofit/>
          </a:bodyPr>
          <a:lstStyle/>
          <a:p>
            <a:r>
              <a:rPr lang="en-US" dirty="0"/>
              <a:t>Envoy’s traffic routing between services</a:t>
            </a:r>
          </a:p>
        </p:txBody>
      </p:sp>
      <p:graphicFrame>
        <p:nvGraphicFramePr>
          <p:cNvPr id="5" name="Content Placeholder 2">
            <a:extLst>
              <a:ext uri="{FF2B5EF4-FFF2-40B4-BE49-F238E27FC236}">
                <a16:creationId xmlns:a16="http://schemas.microsoft.com/office/drawing/2014/main" id="{6802F412-70D6-0059-8132-3CCEE53F1275}"/>
              </a:ext>
            </a:extLst>
          </p:cNvPr>
          <p:cNvGraphicFramePr>
            <a:graphicFrameLocks noGrp="1"/>
          </p:cNvGraphicFramePr>
          <p:nvPr>
            <p:ph idx="1"/>
            <p:extLst>
              <p:ext uri="{D42A27DB-BD31-4B8C-83A1-F6EECF244321}">
                <p14:modId xmlns:p14="http://schemas.microsoft.com/office/powerpoint/2010/main" val="1972594966"/>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8317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3" name="Picture 4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4" name="Rectangle 4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80BC4E32-7342-3C69-11BC-D8719BED4CD9}"/>
              </a:ext>
            </a:extLst>
          </p:cNvPr>
          <p:cNvPicPr>
            <a:picLocks noChangeAspect="1"/>
          </p:cNvPicPr>
          <p:nvPr/>
        </p:nvPicPr>
        <p:blipFill>
          <a:blip r:embed="rId4">
            <a:alphaModFix/>
          </a:blip>
          <a:srcRect t="16964" b="6259"/>
          <a:stretch/>
        </p:blipFill>
        <p:spPr>
          <a:xfrm>
            <a:off x="20" y="1376"/>
            <a:ext cx="12191980" cy="6856624"/>
          </a:xfrm>
          <a:prstGeom prst="rect">
            <a:avLst/>
          </a:prstGeom>
        </p:spPr>
      </p:pic>
      <p:sp>
        <p:nvSpPr>
          <p:cNvPr id="46" name="Rectangle 4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9123E-B69D-51B6-DFB1-BB01E1328A88}"/>
              </a:ext>
            </a:extLst>
          </p:cNvPr>
          <p:cNvSpPr>
            <a:spLocks noGrp="1"/>
          </p:cNvSpPr>
          <p:nvPr>
            <p:ph type="title"/>
          </p:nvPr>
        </p:nvSpPr>
        <p:spPr>
          <a:xfrm>
            <a:off x="6161841" y="0"/>
            <a:ext cx="6157977" cy="934065"/>
          </a:xfrm>
        </p:spPr>
        <p:txBody>
          <a:bodyPr vert="horz" lIns="91440" tIns="45720" rIns="91440" bIns="45720" rtlCol="0" anchor="b">
            <a:normAutofit/>
          </a:bodyPr>
          <a:lstStyle/>
          <a:p>
            <a:r>
              <a:rPr lang="en-US" sz="5400" dirty="0">
                <a:solidFill>
                  <a:schemeClr val="tx1"/>
                </a:solidFill>
              </a:rPr>
              <a:t>Version upgrades</a:t>
            </a:r>
          </a:p>
        </p:txBody>
      </p:sp>
    </p:spTree>
    <p:extLst>
      <p:ext uri="{BB962C8B-B14F-4D97-AF65-F5344CB8AC3E}">
        <p14:creationId xmlns:p14="http://schemas.microsoft.com/office/powerpoint/2010/main" val="278542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3368C1-EB2A-B88D-DFA7-CE2DA7B9266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Content Placeholder 5">
            <a:extLst>
              <a:ext uri="{FF2B5EF4-FFF2-40B4-BE49-F238E27FC236}">
                <a16:creationId xmlns:a16="http://schemas.microsoft.com/office/drawing/2014/main" id="{F50F7F18-6CBB-C8BB-54AB-65599A54CAD5}"/>
              </a:ext>
            </a:extLst>
          </p:cNvPr>
          <p:cNvPicPr>
            <a:picLocks noGrp="1" noChangeAspect="1"/>
          </p:cNvPicPr>
          <p:nvPr>
            <p:ph idx="1"/>
          </p:nvPr>
        </p:nvPicPr>
        <p:blipFill>
          <a:blip r:embed="rId4">
            <a:alphaModFix/>
          </a:blip>
          <a:srcRect t="3865"/>
          <a:stretch/>
        </p:blipFill>
        <p:spPr>
          <a:xfrm>
            <a:off x="20" y="1376"/>
            <a:ext cx="12191980" cy="6856624"/>
          </a:xfrm>
          <a:prstGeom prst="rect">
            <a:avLst/>
          </a:prstGeom>
        </p:spPr>
      </p:pic>
      <p:sp>
        <p:nvSpPr>
          <p:cNvPr id="19" name="Rectangle 1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AF3F1-E335-CE69-6A95-42B5767A33FF}"/>
              </a:ext>
            </a:extLst>
          </p:cNvPr>
          <p:cNvSpPr>
            <a:spLocks noGrp="1"/>
          </p:cNvSpPr>
          <p:nvPr>
            <p:ph type="title"/>
          </p:nvPr>
        </p:nvSpPr>
        <p:spPr>
          <a:xfrm>
            <a:off x="5417574" y="-108994"/>
            <a:ext cx="6948643" cy="1235925"/>
          </a:xfrm>
        </p:spPr>
        <p:txBody>
          <a:bodyPr vert="horz" lIns="91440" tIns="45720" rIns="91440" bIns="45720" rtlCol="0" anchor="b">
            <a:normAutofit/>
          </a:bodyPr>
          <a:lstStyle/>
          <a:p>
            <a:pPr algn="ctr"/>
            <a:r>
              <a:rPr lang="en-US" sz="5400" dirty="0">
                <a:solidFill>
                  <a:schemeClr val="tx1"/>
                </a:solidFill>
              </a:rPr>
              <a:t>Multivariate testing</a:t>
            </a:r>
          </a:p>
        </p:txBody>
      </p:sp>
    </p:spTree>
    <p:extLst>
      <p:ext uri="{BB962C8B-B14F-4D97-AF65-F5344CB8AC3E}">
        <p14:creationId xmlns:p14="http://schemas.microsoft.com/office/powerpoint/2010/main" val="208803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FA0BBD-4DED-B807-FD57-E4EE29EC4A5D}"/>
              </a:ext>
            </a:extLst>
          </p:cNvPr>
          <p:cNvSpPr>
            <a:spLocks noGrp="1"/>
          </p:cNvSpPr>
          <p:nvPr>
            <p:ph type="title"/>
          </p:nvPr>
        </p:nvSpPr>
        <p:spPr>
          <a:xfrm>
            <a:off x="838201" y="559813"/>
            <a:ext cx="2819399" cy="5577934"/>
          </a:xfrm>
        </p:spPr>
        <p:txBody>
          <a:bodyPr>
            <a:normAutofit/>
          </a:bodyPr>
          <a:lstStyle/>
          <a:p>
            <a:r>
              <a:rPr lang="en-US" dirty="0"/>
              <a:t>Envoy’s handling of resilience features</a:t>
            </a:r>
          </a:p>
        </p:txBody>
      </p:sp>
      <p:graphicFrame>
        <p:nvGraphicFramePr>
          <p:cNvPr id="5" name="Content Placeholder 2">
            <a:extLst>
              <a:ext uri="{FF2B5EF4-FFF2-40B4-BE49-F238E27FC236}">
                <a16:creationId xmlns:a16="http://schemas.microsoft.com/office/drawing/2014/main" id="{3E4F19F5-9900-8D7A-B3A0-D716C4C38AF3}"/>
              </a:ext>
            </a:extLst>
          </p:cNvPr>
          <p:cNvGraphicFramePr>
            <a:graphicFrameLocks noGrp="1"/>
          </p:cNvGraphicFramePr>
          <p:nvPr>
            <p:ph idx="1"/>
            <p:extLst>
              <p:ext uri="{D42A27DB-BD31-4B8C-83A1-F6EECF244321}">
                <p14:modId xmlns:p14="http://schemas.microsoft.com/office/powerpoint/2010/main" val="27394621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0188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0A3F-31EC-A92F-30A8-836AF05B32E9}"/>
              </a:ext>
            </a:extLst>
          </p:cNvPr>
          <p:cNvSpPr>
            <a:spLocks noGrp="1"/>
          </p:cNvSpPr>
          <p:nvPr>
            <p:ph type="title"/>
          </p:nvPr>
        </p:nvSpPr>
        <p:spPr/>
        <p:txBody>
          <a:bodyPr/>
          <a:lstStyle/>
          <a:p>
            <a:r>
              <a:rPr lang="en-US" dirty="0"/>
              <a:t>Envoy’s observability</a:t>
            </a:r>
          </a:p>
        </p:txBody>
      </p:sp>
      <p:graphicFrame>
        <p:nvGraphicFramePr>
          <p:cNvPr id="5" name="Content Placeholder 2">
            <a:extLst>
              <a:ext uri="{FF2B5EF4-FFF2-40B4-BE49-F238E27FC236}">
                <a16:creationId xmlns:a16="http://schemas.microsoft.com/office/drawing/2014/main" id="{DBE695F7-0986-D93C-B5E0-4D26D35C47D5}"/>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2352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5AC24129-A6E9-5447-AE75-904885EA0F4A}"/>
              </a:ext>
            </a:extLst>
          </p:cNvPr>
          <p:cNvSpPr>
            <a:spLocks noGrp="1"/>
          </p:cNvSpPr>
          <p:nvPr>
            <p:ph type="title"/>
          </p:nvPr>
        </p:nvSpPr>
        <p:spPr>
          <a:xfrm>
            <a:off x="838200" y="461339"/>
            <a:ext cx="4648200" cy="2831136"/>
          </a:xfrm>
        </p:spPr>
        <p:txBody>
          <a:bodyPr>
            <a:normAutofit/>
          </a:bodyPr>
          <a:lstStyle/>
          <a:p>
            <a:r>
              <a:rPr lang="en-US">
                <a:solidFill>
                  <a:schemeClr val="tx2"/>
                </a:solidFill>
              </a:rPr>
              <a:t>Envoy’s role in a service mesh</a:t>
            </a:r>
          </a:p>
        </p:txBody>
      </p:sp>
      <p:sp>
        <p:nvSpPr>
          <p:cNvPr id="3" name="Content Placeholder 2">
            <a:extLst>
              <a:ext uri="{FF2B5EF4-FFF2-40B4-BE49-F238E27FC236}">
                <a16:creationId xmlns:a16="http://schemas.microsoft.com/office/drawing/2014/main" id="{51D8B5DE-A99C-2E53-4F55-8860B5662295}"/>
              </a:ext>
            </a:extLst>
          </p:cNvPr>
          <p:cNvSpPr>
            <a:spLocks noGrp="1"/>
          </p:cNvSpPr>
          <p:nvPr>
            <p:ph idx="1"/>
          </p:nvPr>
        </p:nvSpPr>
        <p:spPr>
          <a:xfrm>
            <a:off x="664954" y="3292476"/>
            <a:ext cx="4821148" cy="2722138"/>
          </a:xfrm>
        </p:spPr>
        <p:txBody>
          <a:bodyPr>
            <a:normAutofit/>
          </a:bodyPr>
          <a:lstStyle/>
          <a:p>
            <a:pPr algn="l">
              <a:buFont typeface="Arial" panose="020B0604020202020204" pitchFamily="34" charset="0"/>
              <a:buChar char="•"/>
            </a:pPr>
            <a:r>
              <a:rPr lang="en-US" sz="1400" b="0" i="0" dirty="0">
                <a:solidFill>
                  <a:schemeClr val="tx1"/>
                </a:solidFill>
                <a:effectLst/>
                <a:latin typeface="-apple-system"/>
              </a:rPr>
              <a:t>Ensure reliable and fast communication between services</a:t>
            </a:r>
          </a:p>
          <a:p>
            <a:pPr algn="l">
              <a:buFont typeface="Arial" panose="020B0604020202020204" pitchFamily="34" charset="0"/>
              <a:buChar char="•"/>
            </a:pPr>
            <a:r>
              <a:rPr lang="en-US" sz="1400" b="0" i="0" dirty="0">
                <a:solidFill>
                  <a:schemeClr val="tx1"/>
                </a:solidFill>
                <a:effectLst/>
                <a:latin typeface="-apple-system"/>
              </a:rPr>
              <a:t>Have high observability on requests through these service.</a:t>
            </a:r>
          </a:p>
          <a:p>
            <a:pPr algn="l">
              <a:buFont typeface="Arial" panose="020B0604020202020204" pitchFamily="34" charset="0"/>
              <a:buChar char="•"/>
            </a:pPr>
            <a:r>
              <a:rPr lang="en-US" sz="1400" b="0" i="0" dirty="0">
                <a:solidFill>
                  <a:schemeClr val="tx1"/>
                </a:solidFill>
                <a:effectLst/>
                <a:latin typeface="-apple-system"/>
              </a:rPr>
              <a:t>In case of issues, being quickly able see what is failing and where</a:t>
            </a:r>
          </a:p>
          <a:p>
            <a:pPr algn="l">
              <a:buFont typeface="Arial" panose="020B0604020202020204" pitchFamily="34" charset="0"/>
              <a:buChar char="•"/>
            </a:pPr>
            <a:r>
              <a:rPr lang="en-US" sz="1400" b="0" i="0" dirty="0">
                <a:solidFill>
                  <a:schemeClr val="tx1"/>
                </a:solidFill>
                <a:effectLst/>
                <a:latin typeface="-apple-system"/>
              </a:rPr>
              <a:t>Easily configure and change request routes.</a:t>
            </a:r>
          </a:p>
          <a:p>
            <a:pPr algn="l">
              <a:buFont typeface="Arial" panose="020B0604020202020204" pitchFamily="34" charset="0"/>
              <a:buChar char="•"/>
            </a:pPr>
            <a:r>
              <a:rPr lang="en-US" sz="1400" b="0" i="0" dirty="0">
                <a:solidFill>
                  <a:schemeClr val="tx1"/>
                </a:solidFill>
                <a:effectLst/>
                <a:latin typeface="-apple-system"/>
              </a:rPr>
              <a:t>Have resilient communication practices in place, like circuit breaker , retry mechanism etc.</a:t>
            </a:r>
          </a:p>
          <a:p>
            <a:endParaRPr lang="en-US" sz="1800" dirty="0">
              <a:solidFill>
                <a:schemeClr val="tx1"/>
              </a:solidFill>
            </a:endParaRPr>
          </a:p>
        </p:txBody>
      </p:sp>
      <p:pic>
        <p:nvPicPr>
          <p:cNvPr id="5" name="Picture 4">
            <a:extLst>
              <a:ext uri="{FF2B5EF4-FFF2-40B4-BE49-F238E27FC236}">
                <a16:creationId xmlns:a16="http://schemas.microsoft.com/office/drawing/2014/main" id="{00CF7748-7A85-B87A-9586-404D08E248B1}"/>
              </a:ext>
            </a:extLst>
          </p:cNvPr>
          <p:cNvPicPr>
            <a:picLocks noChangeAspect="1"/>
          </p:cNvPicPr>
          <p:nvPr/>
        </p:nvPicPr>
        <p:blipFill>
          <a:blip r:embed="rId4"/>
          <a:stretch>
            <a:fillRect/>
          </a:stretch>
        </p:blipFill>
        <p:spPr>
          <a:xfrm>
            <a:off x="5767403" y="1697217"/>
            <a:ext cx="5586397" cy="3463566"/>
          </a:xfrm>
          <a:prstGeom prst="rect">
            <a:avLst/>
          </a:prstGeom>
        </p:spPr>
      </p:pic>
      <p:pic>
        <p:nvPicPr>
          <p:cNvPr id="21" name="Picture 20">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312362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A0EE-1ADD-0F1E-051F-D040FE470B1D}"/>
              </a:ext>
            </a:extLst>
          </p:cNvPr>
          <p:cNvSpPr>
            <a:spLocks noGrp="1"/>
          </p:cNvSpPr>
          <p:nvPr>
            <p:ph type="title"/>
          </p:nvPr>
        </p:nvSpPr>
        <p:spPr/>
        <p:txBody>
          <a:bodyPr/>
          <a:lstStyle/>
          <a:p>
            <a:r>
              <a:rPr lang="en-US" dirty="0"/>
              <a:t>Table of contents</a:t>
            </a:r>
          </a:p>
        </p:txBody>
      </p:sp>
      <p:graphicFrame>
        <p:nvGraphicFramePr>
          <p:cNvPr id="7" name="Content Placeholder 2">
            <a:extLst>
              <a:ext uri="{FF2B5EF4-FFF2-40B4-BE49-F238E27FC236}">
                <a16:creationId xmlns:a16="http://schemas.microsoft.com/office/drawing/2014/main" id="{C8B16B14-A711-742A-9DB8-9869656CEF1A}"/>
              </a:ext>
            </a:extLst>
          </p:cNvPr>
          <p:cNvGraphicFramePr>
            <a:graphicFrameLocks noGrp="1"/>
          </p:cNvGraphicFramePr>
          <p:nvPr>
            <p:ph idx="1"/>
            <p:extLst>
              <p:ext uri="{D42A27DB-BD31-4B8C-83A1-F6EECF244321}">
                <p14:modId xmlns:p14="http://schemas.microsoft.com/office/powerpoint/2010/main" val="4053250287"/>
              </p:ext>
            </p:extLst>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33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9" name="Rectangle 1229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301" name="Picture 1230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303" name="Rectangle 12302">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305" name="Rectangle 12304">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4" name="Picture 6" descr="40,800+ Security Guard Stock Photos, Pictures &amp; Royalty-Free Images -  iStock | Security staff, Security, Bodyguard">
            <a:extLst>
              <a:ext uri="{FF2B5EF4-FFF2-40B4-BE49-F238E27FC236}">
                <a16:creationId xmlns:a16="http://schemas.microsoft.com/office/drawing/2014/main" id="{618BE735-ECEB-936E-1495-E66E3BA7D6CA}"/>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92" b="12716"/>
          <a:stretch/>
        </p:blipFill>
        <p:spPr bwMode="auto">
          <a:xfrm>
            <a:off x="20" y="1376"/>
            <a:ext cx="12191980" cy="6856624"/>
          </a:xfrm>
          <a:prstGeom prst="rect">
            <a:avLst/>
          </a:prstGeom>
          <a:noFill/>
          <a:extLst>
            <a:ext uri="{909E8E84-426E-40DD-AFC4-6F175D3DCCD1}">
              <a14:hiddenFill xmlns:a14="http://schemas.microsoft.com/office/drawing/2010/main">
                <a:solidFill>
                  <a:srgbClr val="FFFFFF"/>
                </a:solidFill>
              </a14:hiddenFill>
            </a:ext>
          </a:extLst>
        </p:spPr>
      </p:pic>
      <p:sp>
        <p:nvSpPr>
          <p:cNvPr id="12307" name="Rectangle 1230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030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61B8036F-495D-513C-846B-6DA45EBA22F1}"/>
              </a:ext>
            </a:extLst>
          </p:cNvPr>
          <p:cNvPicPr>
            <a:picLocks noChangeAspect="1"/>
          </p:cNvPicPr>
          <p:nvPr/>
        </p:nvPicPr>
        <p:blipFill>
          <a:blip r:embed="rId4">
            <a:alphaModFix/>
            <a:extLst>
              <a:ext uri="{28A0092B-C50C-407E-A947-70E740481C1C}">
                <a14:useLocalDpi xmlns:a14="http://schemas.microsoft.com/office/drawing/2010/main" val="0"/>
              </a:ext>
            </a:extLst>
          </a:blip>
          <a:srcRect r="11093"/>
          <a:stretch/>
        </p:blipFill>
        <p:spPr>
          <a:xfrm>
            <a:off x="20" y="1376"/>
            <a:ext cx="12191980" cy="6856624"/>
          </a:xfrm>
          <a:prstGeom prst="rect">
            <a:avLst/>
          </a:prstGeom>
        </p:spPr>
      </p:pic>
      <p:sp>
        <p:nvSpPr>
          <p:cNvPr id="18" name="Rectangle 17">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F7DAE-EBF3-D6FE-B290-71EF07FB3703}"/>
              </a:ext>
            </a:extLst>
          </p:cNvPr>
          <p:cNvSpPr>
            <a:spLocks noGrp="1"/>
          </p:cNvSpPr>
          <p:nvPr>
            <p:ph type="title"/>
          </p:nvPr>
        </p:nvSpPr>
        <p:spPr>
          <a:xfrm>
            <a:off x="996275" y="3523512"/>
            <a:ext cx="6198566" cy="2603208"/>
          </a:xfrm>
        </p:spPr>
        <p:txBody>
          <a:bodyPr vert="horz" lIns="91440" tIns="45720" rIns="91440" bIns="45720" rtlCol="0" anchor="b">
            <a:normAutofit/>
          </a:bodyPr>
          <a:lstStyle/>
          <a:p>
            <a:pPr>
              <a:lnSpc>
                <a:spcPct val="90000"/>
              </a:lnSpc>
            </a:pPr>
            <a:r>
              <a:rPr lang="en-US" sz="4600" dirty="0">
                <a:solidFill>
                  <a:srgbClr val="FFFFFF"/>
                </a:solidFill>
              </a:rPr>
              <a:t>Security implications of using a reverse proxy</a:t>
            </a:r>
          </a:p>
        </p:txBody>
      </p:sp>
      <p:sp>
        <p:nvSpPr>
          <p:cNvPr id="3" name="Content Placeholder 2">
            <a:extLst>
              <a:ext uri="{FF2B5EF4-FFF2-40B4-BE49-F238E27FC236}">
                <a16:creationId xmlns:a16="http://schemas.microsoft.com/office/drawing/2014/main" id="{F18D637D-840D-539D-7C7B-3FB9E018C0C1}"/>
              </a:ext>
            </a:extLst>
          </p:cNvPr>
          <p:cNvSpPr>
            <a:spLocks noGrp="1"/>
          </p:cNvSpPr>
          <p:nvPr>
            <p:ph idx="1"/>
          </p:nvPr>
        </p:nvSpPr>
        <p:spPr>
          <a:xfrm>
            <a:off x="7369593" y="3509735"/>
            <a:ext cx="3630442" cy="2647966"/>
          </a:xfrm>
        </p:spPr>
        <p:txBody>
          <a:bodyPr vert="horz" lIns="91440" tIns="45720" rIns="91440" bIns="45720" rtlCol="0" anchor="b">
            <a:normAutofit/>
          </a:bodyPr>
          <a:lstStyle/>
          <a:p>
            <a:pPr marL="0" indent="0">
              <a:buNone/>
            </a:pPr>
            <a:r>
              <a:rPr lang="en-US" sz="2200">
                <a:solidFill>
                  <a:srgbClr val="FFFFFF"/>
                </a:solidFill>
              </a:rPr>
              <a:t>Exposure</a:t>
            </a:r>
          </a:p>
        </p:txBody>
      </p:sp>
    </p:spTree>
    <p:extLst>
      <p:ext uri="{BB962C8B-B14F-4D97-AF65-F5344CB8AC3E}">
        <p14:creationId xmlns:p14="http://schemas.microsoft.com/office/powerpoint/2010/main" val="1621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D7C887-454A-45AA-A604-82673D21DA66}"/>
              </a:ext>
            </a:extLst>
          </p:cNvPr>
          <p:cNvSpPr>
            <a:spLocks noGrp="1"/>
          </p:cNvSpPr>
          <p:nvPr>
            <p:ph type="title"/>
          </p:nvPr>
        </p:nvSpPr>
        <p:spPr>
          <a:xfrm>
            <a:off x="838201" y="559813"/>
            <a:ext cx="4876800" cy="5577934"/>
          </a:xfrm>
        </p:spPr>
        <p:txBody>
          <a:bodyPr>
            <a:normAutofit/>
          </a:bodyPr>
          <a:lstStyle/>
          <a:p>
            <a:r>
              <a:rPr lang="en-US" dirty="0"/>
              <a:t>Envoy’s handling of TLS and </a:t>
            </a:r>
            <a:r>
              <a:rPr lang="en-US"/>
              <a:t>mTLS</a:t>
            </a:r>
            <a:r>
              <a:rPr lang="en-US" dirty="0"/>
              <a:t> terminations</a:t>
            </a:r>
          </a:p>
        </p:txBody>
      </p:sp>
      <p:graphicFrame>
        <p:nvGraphicFramePr>
          <p:cNvPr id="5" name="Content Placeholder 2">
            <a:extLst>
              <a:ext uri="{FF2B5EF4-FFF2-40B4-BE49-F238E27FC236}">
                <a16:creationId xmlns:a16="http://schemas.microsoft.com/office/drawing/2014/main" id="{217A5824-0320-5007-FAC1-2E2BA84BB1A0}"/>
              </a:ext>
            </a:extLst>
          </p:cNvPr>
          <p:cNvGraphicFramePr>
            <a:graphicFrameLocks noGrp="1"/>
          </p:cNvGraphicFramePr>
          <p:nvPr>
            <p:ph idx="1"/>
            <p:extLst>
              <p:ext uri="{D42A27DB-BD31-4B8C-83A1-F6EECF244321}">
                <p14:modId xmlns:p14="http://schemas.microsoft.com/office/powerpoint/2010/main" val="1283813620"/>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5861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53F1-EB43-2AC5-94BD-D7B833DA68FC}"/>
              </a:ext>
            </a:extLst>
          </p:cNvPr>
          <p:cNvSpPr>
            <a:spLocks noGrp="1"/>
          </p:cNvSpPr>
          <p:nvPr>
            <p:ph type="title"/>
          </p:nvPr>
        </p:nvSpPr>
        <p:spPr/>
        <p:txBody>
          <a:bodyPr>
            <a:normAutofit fontScale="90000"/>
          </a:bodyPr>
          <a:lstStyle/>
          <a:p>
            <a:r>
              <a:rPr lang="en-US"/>
              <a:t>Authentication and Authorization policies </a:t>
            </a:r>
            <a:endParaRPr lang="en-US" dirty="0"/>
          </a:p>
        </p:txBody>
      </p:sp>
      <p:graphicFrame>
        <p:nvGraphicFramePr>
          <p:cNvPr id="17" name="Content Placeholder 2">
            <a:extLst>
              <a:ext uri="{FF2B5EF4-FFF2-40B4-BE49-F238E27FC236}">
                <a16:creationId xmlns:a16="http://schemas.microsoft.com/office/drawing/2014/main" id="{8606BF4C-2AAC-5E53-217A-419A7CD1709B}"/>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238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061A-0B2E-97B6-3F9D-C3A4E90B9D53}"/>
              </a:ext>
            </a:extLst>
          </p:cNvPr>
          <p:cNvSpPr>
            <a:spLocks noGrp="1"/>
          </p:cNvSpPr>
          <p:nvPr>
            <p:ph type="title"/>
          </p:nvPr>
        </p:nvSpPr>
        <p:spPr/>
        <p:txBody>
          <a:bodyPr/>
          <a:lstStyle/>
          <a:p>
            <a:r>
              <a:rPr lang="en-US" u="sng" dirty="0"/>
              <a:t>Configuration &amp; Deployment</a:t>
            </a:r>
          </a:p>
        </p:txBody>
      </p:sp>
      <p:sp>
        <p:nvSpPr>
          <p:cNvPr id="3" name="Content Placeholder 2">
            <a:extLst>
              <a:ext uri="{FF2B5EF4-FFF2-40B4-BE49-F238E27FC236}">
                <a16:creationId xmlns:a16="http://schemas.microsoft.com/office/drawing/2014/main" id="{56F21C6C-9CEE-0E3B-BAB9-564719EDE4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7631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D33E-C6AE-0F67-97A9-29A6F27768FA}"/>
              </a:ext>
            </a:extLst>
          </p:cNvPr>
          <p:cNvSpPr>
            <a:spLocks noGrp="1"/>
          </p:cNvSpPr>
          <p:nvPr>
            <p:ph type="title"/>
          </p:nvPr>
        </p:nvSpPr>
        <p:spPr/>
        <p:txBody>
          <a:bodyPr/>
          <a:lstStyle/>
          <a:p>
            <a:r>
              <a:rPr lang="en-US" dirty="0"/>
              <a:t>How is typically Envoy deployed?</a:t>
            </a:r>
          </a:p>
        </p:txBody>
      </p:sp>
      <p:sp>
        <p:nvSpPr>
          <p:cNvPr id="3" name="Content Placeholder 2">
            <a:extLst>
              <a:ext uri="{FF2B5EF4-FFF2-40B4-BE49-F238E27FC236}">
                <a16:creationId xmlns:a16="http://schemas.microsoft.com/office/drawing/2014/main" id="{772A99C4-ADE0-1FE6-8F06-28B8F01F92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3261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3212-AFE7-69BB-5972-D02D7B4E45D1}"/>
              </a:ext>
            </a:extLst>
          </p:cNvPr>
          <p:cNvSpPr>
            <a:spLocks noGrp="1"/>
          </p:cNvSpPr>
          <p:nvPr>
            <p:ph type="title"/>
          </p:nvPr>
        </p:nvSpPr>
        <p:spPr/>
        <p:txBody>
          <a:bodyPr/>
          <a:lstStyle/>
          <a:p>
            <a:r>
              <a:rPr lang="en-US" dirty="0"/>
              <a:t>Envoy’s config file structure</a:t>
            </a:r>
          </a:p>
        </p:txBody>
      </p:sp>
      <p:sp>
        <p:nvSpPr>
          <p:cNvPr id="3" name="Content Placeholder 2">
            <a:extLst>
              <a:ext uri="{FF2B5EF4-FFF2-40B4-BE49-F238E27FC236}">
                <a16:creationId xmlns:a16="http://schemas.microsoft.com/office/drawing/2014/main" id="{E96C776C-23EA-E863-64B3-476EBEF74F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92327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9EC7-2772-2DC5-3754-500D19E7E104}"/>
              </a:ext>
            </a:extLst>
          </p:cNvPr>
          <p:cNvSpPr>
            <a:spLocks noGrp="1"/>
          </p:cNvSpPr>
          <p:nvPr>
            <p:ph type="title"/>
          </p:nvPr>
        </p:nvSpPr>
        <p:spPr/>
        <p:txBody>
          <a:bodyPr>
            <a:normAutofit fontScale="90000"/>
          </a:bodyPr>
          <a:lstStyle/>
          <a:p>
            <a:r>
              <a:rPr lang="en-US" dirty="0"/>
              <a:t>Dynamic configuration and control plane interaction in Envoy</a:t>
            </a:r>
          </a:p>
        </p:txBody>
      </p:sp>
      <p:sp>
        <p:nvSpPr>
          <p:cNvPr id="3" name="Content Placeholder 2">
            <a:extLst>
              <a:ext uri="{FF2B5EF4-FFF2-40B4-BE49-F238E27FC236}">
                <a16:creationId xmlns:a16="http://schemas.microsoft.com/office/drawing/2014/main" id="{C5FED04A-563C-7C77-0085-E9330412566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34445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3E61-927B-F0B1-B922-185547FC0609}"/>
              </a:ext>
            </a:extLst>
          </p:cNvPr>
          <p:cNvSpPr>
            <a:spLocks noGrp="1"/>
          </p:cNvSpPr>
          <p:nvPr>
            <p:ph type="title"/>
          </p:nvPr>
        </p:nvSpPr>
        <p:spPr/>
        <p:txBody>
          <a:bodyPr>
            <a:normAutofit fontScale="90000"/>
          </a:bodyPr>
          <a:lstStyle/>
          <a:p>
            <a:r>
              <a:rPr lang="en-US" dirty="0"/>
              <a:t>Envoy’s integration with orchestration system like Kubernetes</a:t>
            </a:r>
          </a:p>
        </p:txBody>
      </p:sp>
      <p:sp>
        <p:nvSpPr>
          <p:cNvPr id="3" name="Content Placeholder 2">
            <a:extLst>
              <a:ext uri="{FF2B5EF4-FFF2-40B4-BE49-F238E27FC236}">
                <a16:creationId xmlns:a16="http://schemas.microsoft.com/office/drawing/2014/main" id="{EC5326A7-0267-7555-C199-BBD78E15551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3309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0AD3-8F3F-2078-1D17-492C2327F0F6}"/>
              </a:ext>
            </a:extLst>
          </p:cNvPr>
          <p:cNvSpPr>
            <a:spLocks noGrp="1"/>
          </p:cNvSpPr>
          <p:nvPr>
            <p:ph type="title"/>
          </p:nvPr>
        </p:nvSpPr>
        <p:spPr/>
        <p:txBody>
          <a:bodyPr/>
          <a:lstStyle/>
          <a:p>
            <a:r>
              <a:rPr lang="en-US" u="sng" dirty="0"/>
              <a:t>Performance &amp; Optimization</a:t>
            </a:r>
          </a:p>
        </p:txBody>
      </p:sp>
      <p:sp>
        <p:nvSpPr>
          <p:cNvPr id="3" name="Content Placeholder 2">
            <a:extLst>
              <a:ext uri="{FF2B5EF4-FFF2-40B4-BE49-F238E27FC236}">
                <a16:creationId xmlns:a16="http://schemas.microsoft.com/office/drawing/2014/main" id="{B4B22F37-4A17-71B7-7CDB-06AAE33607BB}"/>
              </a:ext>
            </a:extLst>
          </p:cNvPr>
          <p:cNvSpPr>
            <a:spLocks noGrp="1"/>
          </p:cNvSpPr>
          <p:nvPr>
            <p:ph idx="1"/>
          </p:nvPr>
        </p:nvSpPr>
        <p:spPr/>
        <p:txBody>
          <a:bodyPr/>
          <a:lstStyle/>
          <a:p>
            <a:endParaRPr lang="en-US" dirty="0"/>
          </a:p>
        </p:txBody>
      </p:sp>
      <p:pic>
        <p:nvPicPr>
          <p:cNvPr id="2052" name="Picture 4" descr="Systems Performance Optimization">
            <a:extLst>
              <a:ext uri="{FF2B5EF4-FFF2-40B4-BE49-F238E27FC236}">
                <a16:creationId xmlns:a16="http://schemas.microsoft.com/office/drawing/2014/main" id="{61972C6D-B078-D451-EF50-5AAB4AEFA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622" y="1563672"/>
            <a:ext cx="8088674" cy="474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4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96B8-66D7-1A0A-409A-241D080DA4B5}"/>
              </a:ext>
            </a:extLst>
          </p:cNvPr>
          <p:cNvSpPr>
            <a:spLocks noGrp="1"/>
          </p:cNvSpPr>
          <p:nvPr>
            <p:ph type="title"/>
          </p:nvPr>
        </p:nvSpPr>
        <p:spPr/>
        <p:txBody>
          <a:bodyPr/>
          <a:lstStyle/>
          <a:p>
            <a:r>
              <a:rPr lang="en-US" u="sng" dirty="0"/>
              <a:t>Microservices architecture </a:t>
            </a:r>
          </a:p>
        </p:txBody>
      </p:sp>
      <p:sp>
        <p:nvSpPr>
          <p:cNvPr id="3" name="Text Placeholder 2">
            <a:extLst>
              <a:ext uri="{FF2B5EF4-FFF2-40B4-BE49-F238E27FC236}">
                <a16:creationId xmlns:a16="http://schemas.microsoft.com/office/drawing/2014/main" id="{61C8D1DF-7853-D376-101A-35DB46583424}"/>
              </a:ext>
            </a:extLst>
          </p:cNvPr>
          <p:cNvSpPr>
            <a:spLocks noGrp="1"/>
          </p:cNvSpPr>
          <p:nvPr>
            <p:ph type="body" idx="1"/>
          </p:nvPr>
        </p:nvSpPr>
        <p:spPr/>
        <p:txBody>
          <a:bodyPr/>
          <a:lstStyle/>
          <a:p>
            <a:r>
              <a:rPr lang="en-US" dirty="0"/>
              <a:t>Advantages		</a:t>
            </a:r>
          </a:p>
        </p:txBody>
      </p:sp>
      <p:sp>
        <p:nvSpPr>
          <p:cNvPr id="4" name="Content Placeholder 3">
            <a:extLst>
              <a:ext uri="{FF2B5EF4-FFF2-40B4-BE49-F238E27FC236}">
                <a16:creationId xmlns:a16="http://schemas.microsoft.com/office/drawing/2014/main" id="{32695CC3-E76A-73DD-D2D8-7CB8BA63ED00}"/>
              </a:ext>
            </a:extLst>
          </p:cNvPr>
          <p:cNvSpPr>
            <a:spLocks noGrp="1"/>
          </p:cNvSpPr>
          <p:nvPr>
            <p:ph sz="half" idx="2"/>
          </p:nvPr>
        </p:nvSpPr>
        <p:spPr/>
        <p:txBody>
          <a:bodyPr/>
          <a:lstStyle/>
          <a:p>
            <a:r>
              <a:rPr lang="en-US" dirty="0"/>
              <a:t>Accelerate scalability</a:t>
            </a:r>
          </a:p>
          <a:p>
            <a:r>
              <a:rPr lang="en-US" dirty="0"/>
              <a:t>Improve fault isolation</a:t>
            </a:r>
          </a:p>
          <a:p>
            <a:r>
              <a:rPr lang="en-US" dirty="0"/>
              <a:t>Enhance team productivity</a:t>
            </a:r>
          </a:p>
          <a:p>
            <a:r>
              <a:rPr lang="en-US" dirty="0"/>
              <a:t>Quicker deployment time</a:t>
            </a:r>
          </a:p>
          <a:p>
            <a:r>
              <a:rPr lang="en-US" dirty="0"/>
              <a:t>Increase Cost-efficiency</a:t>
            </a:r>
          </a:p>
        </p:txBody>
      </p:sp>
      <p:sp>
        <p:nvSpPr>
          <p:cNvPr id="5" name="Text Placeholder 4">
            <a:extLst>
              <a:ext uri="{FF2B5EF4-FFF2-40B4-BE49-F238E27FC236}">
                <a16:creationId xmlns:a16="http://schemas.microsoft.com/office/drawing/2014/main" id="{FF1F3578-5AAE-CACD-59A2-DBBF0EE08E2F}"/>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73C91BC0-F499-6E45-7CC8-48C5A729F04E}"/>
              </a:ext>
            </a:extLst>
          </p:cNvPr>
          <p:cNvSpPr>
            <a:spLocks noGrp="1"/>
          </p:cNvSpPr>
          <p:nvPr>
            <p:ph sz="quarter" idx="4"/>
          </p:nvPr>
        </p:nvSpPr>
        <p:spPr>
          <a:xfrm>
            <a:off x="6172200" y="2666999"/>
            <a:ext cx="5404282" cy="3522663"/>
          </a:xfrm>
        </p:spPr>
        <p:txBody>
          <a:bodyPr/>
          <a:lstStyle/>
          <a:p>
            <a:r>
              <a:rPr lang="en-US" dirty="0"/>
              <a:t>Increased complexity</a:t>
            </a:r>
          </a:p>
          <a:p>
            <a:r>
              <a:rPr lang="en-US" dirty="0"/>
              <a:t>Deployment and versioning</a:t>
            </a:r>
          </a:p>
          <a:p>
            <a:r>
              <a:rPr lang="en-US" dirty="0"/>
              <a:t>Testing complexity</a:t>
            </a:r>
          </a:p>
          <a:p>
            <a:r>
              <a:rPr lang="en-US" dirty="0"/>
              <a:t>Debugging difficulties</a:t>
            </a:r>
          </a:p>
          <a:p>
            <a:r>
              <a:rPr lang="en-US" dirty="0"/>
              <a:t>Data management challenges</a:t>
            </a:r>
          </a:p>
        </p:txBody>
      </p:sp>
    </p:spTree>
    <p:extLst>
      <p:ext uri="{BB962C8B-B14F-4D97-AF65-F5344CB8AC3E}">
        <p14:creationId xmlns:p14="http://schemas.microsoft.com/office/powerpoint/2010/main" val="1091550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7392-876E-CDF5-696A-737F678AB4A6}"/>
              </a:ext>
            </a:extLst>
          </p:cNvPr>
          <p:cNvSpPr>
            <a:spLocks noGrp="1"/>
          </p:cNvSpPr>
          <p:nvPr>
            <p:ph type="title"/>
          </p:nvPr>
        </p:nvSpPr>
        <p:spPr/>
        <p:txBody>
          <a:bodyPr>
            <a:normAutofit/>
          </a:bodyPr>
          <a:lstStyle/>
          <a:p>
            <a:r>
              <a:rPr lang="en-US" dirty="0"/>
              <a:t>Performance comparison</a:t>
            </a:r>
          </a:p>
        </p:txBody>
      </p:sp>
      <p:pic>
        <p:nvPicPr>
          <p:cNvPr id="5" name="Content Placeholder 4">
            <a:extLst>
              <a:ext uri="{FF2B5EF4-FFF2-40B4-BE49-F238E27FC236}">
                <a16:creationId xmlns:a16="http://schemas.microsoft.com/office/drawing/2014/main" id="{74B98163-A47C-5392-3E39-593CC21626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5795" y="1741328"/>
            <a:ext cx="6326205" cy="4195763"/>
          </a:xfrm>
        </p:spPr>
      </p:pic>
      <p:pic>
        <p:nvPicPr>
          <p:cNvPr id="7" name="Picture 6">
            <a:extLst>
              <a:ext uri="{FF2B5EF4-FFF2-40B4-BE49-F238E27FC236}">
                <a16:creationId xmlns:a16="http://schemas.microsoft.com/office/drawing/2014/main" id="{B9DE40F9-5181-DC3A-2096-5E42AE7AF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1323"/>
            <a:ext cx="6477000" cy="4295775"/>
          </a:xfrm>
          <a:prstGeom prst="rect">
            <a:avLst/>
          </a:prstGeom>
        </p:spPr>
      </p:pic>
    </p:spTree>
    <p:extLst>
      <p:ext uri="{BB962C8B-B14F-4D97-AF65-F5344CB8AC3E}">
        <p14:creationId xmlns:p14="http://schemas.microsoft.com/office/powerpoint/2010/main" val="1182571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D44C-D999-851A-655B-377D6D304C9F}"/>
              </a:ext>
            </a:extLst>
          </p:cNvPr>
          <p:cNvSpPr>
            <a:spLocks noGrp="1"/>
          </p:cNvSpPr>
          <p:nvPr>
            <p:ph type="title"/>
          </p:nvPr>
        </p:nvSpPr>
        <p:spPr/>
        <p:txBody>
          <a:bodyPr/>
          <a:lstStyle/>
          <a:p>
            <a:r>
              <a:rPr lang="en-US" dirty="0"/>
              <a:t>{LINK TO QUIZ}</a:t>
            </a:r>
          </a:p>
        </p:txBody>
      </p:sp>
      <p:pic>
        <p:nvPicPr>
          <p:cNvPr id="5" name="Content Placeholder 4">
            <a:extLst>
              <a:ext uri="{FF2B5EF4-FFF2-40B4-BE49-F238E27FC236}">
                <a16:creationId xmlns:a16="http://schemas.microsoft.com/office/drawing/2014/main" id="{2BED1ADE-67E8-3ED3-566D-32929FA6FB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8118" y="1949450"/>
            <a:ext cx="4195763" cy="4195763"/>
          </a:xfrm>
        </p:spPr>
      </p:pic>
    </p:spTree>
    <p:extLst>
      <p:ext uri="{BB962C8B-B14F-4D97-AF65-F5344CB8AC3E}">
        <p14:creationId xmlns:p14="http://schemas.microsoft.com/office/powerpoint/2010/main" val="3798144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computer network with many servers&#10;&#10;Description automatically generated with medium confidence">
            <a:extLst>
              <a:ext uri="{FF2B5EF4-FFF2-40B4-BE49-F238E27FC236}">
                <a16:creationId xmlns:a16="http://schemas.microsoft.com/office/drawing/2014/main" id="{CD67A851-CB90-8B48-E8E9-25D836488D03}"/>
              </a:ext>
            </a:extLst>
          </p:cNvPr>
          <p:cNvPicPr>
            <a:picLocks noGrp="1" noChangeAspect="1"/>
          </p:cNvPicPr>
          <p:nvPr>
            <p:ph idx="1"/>
          </p:nvPr>
        </p:nvPicPr>
        <p:blipFill>
          <a:blip r:embed="rId3">
            <a:alphaModFix/>
            <a:extLst>
              <a:ext uri="{28A0092B-C50C-407E-A947-70E740481C1C}">
                <a14:useLocalDpi xmlns:a14="http://schemas.microsoft.com/office/drawing/2010/main" val="0"/>
              </a:ext>
            </a:extLst>
          </a:blip>
          <a:srcRect t="10957" r="-1" b="32790"/>
          <a:stretch/>
        </p:blipFill>
        <p:spPr>
          <a:xfrm>
            <a:off x="-2988" y="10"/>
            <a:ext cx="12188952" cy="6856614"/>
          </a:xfrm>
          <a:prstGeom prst="rect">
            <a:avLst/>
          </a:prstGeom>
        </p:spPr>
      </p:pic>
    </p:spTree>
    <p:extLst>
      <p:ext uri="{BB962C8B-B14F-4D97-AF65-F5344CB8AC3E}">
        <p14:creationId xmlns:p14="http://schemas.microsoft.com/office/powerpoint/2010/main" val="123974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 name="Content Placeholder 7" descr="A purple and black background with text and words&#10;&#10;Description automatically generated with medium confidence">
            <a:extLst>
              <a:ext uri="{FF2B5EF4-FFF2-40B4-BE49-F238E27FC236}">
                <a16:creationId xmlns:a16="http://schemas.microsoft.com/office/drawing/2014/main" id="{7853575F-A216-B21B-B9AE-61EFE80B3371}"/>
              </a:ext>
            </a:extLst>
          </p:cNvPr>
          <p:cNvPicPr>
            <a:picLocks noChangeAspect="1"/>
          </p:cNvPicPr>
          <p:nvPr/>
        </p:nvPicPr>
        <p:blipFill>
          <a:blip r:embed="rId3">
            <a:alphaModFix/>
            <a:extLst>
              <a:ext uri="{28A0092B-C50C-407E-A947-70E740481C1C}">
                <a14:useLocalDpi xmlns:a14="http://schemas.microsoft.com/office/drawing/2010/main" val="0"/>
              </a:ext>
            </a:extLst>
          </a:blip>
          <a:srcRect t="13258" r="-1" b="30489"/>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71D9-328B-7E80-2A72-60FDFF5A5AF8}"/>
              </a:ext>
            </a:extLst>
          </p:cNvPr>
          <p:cNvSpPr>
            <a:spLocks noGrp="1"/>
          </p:cNvSpPr>
          <p:nvPr>
            <p:ph type="title"/>
          </p:nvPr>
        </p:nvSpPr>
        <p:spPr/>
        <p:txBody>
          <a:bodyPr/>
          <a:lstStyle/>
          <a:p>
            <a:endParaRPr lang="bg-BG"/>
          </a:p>
        </p:txBody>
      </p:sp>
      <p:pic>
        <p:nvPicPr>
          <p:cNvPr id="5" name="Content Placeholder 4">
            <a:extLst>
              <a:ext uri="{FF2B5EF4-FFF2-40B4-BE49-F238E27FC236}">
                <a16:creationId xmlns:a16="http://schemas.microsoft.com/office/drawing/2014/main" id="{882C2181-0F2F-DA5B-B89A-920A44C60F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900" y="619802"/>
            <a:ext cx="8612200" cy="5872438"/>
          </a:xfrm>
        </p:spPr>
      </p:pic>
    </p:spTree>
    <p:extLst>
      <p:ext uri="{BB962C8B-B14F-4D97-AF65-F5344CB8AC3E}">
        <p14:creationId xmlns:p14="http://schemas.microsoft.com/office/powerpoint/2010/main" val="1047887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A86B-E9A2-E0E1-33B4-C1DE39E634DF}"/>
              </a:ext>
            </a:extLst>
          </p:cNvPr>
          <p:cNvSpPr>
            <a:spLocks noGrp="1"/>
          </p:cNvSpPr>
          <p:nvPr>
            <p:ph type="title"/>
          </p:nvPr>
        </p:nvSpPr>
        <p:spPr/>
        <p:txBody>
          <a:bodyPr/>
          <a:lstStyle/>
          <a:p>
            <a:r>
              <a:rPr lang="en-US" dirty="0"/>
              <a:t>Microservices communication </a:t>
            </a:r>
          </a:p>
        </p:txBody>
      </p:sp>
      <p:sp>
        <p:nvSpPr>
          <p:cNvPr id="3" name="Content Placeholder 2">
            <a:extLst>
              <a:ext uri="{FF2B5EF4-FFF2-40B4-BE49-F238E27FC236}">
                <a16:creationId xmlns:a16="http://schemas.microsoft.com/office/drawing/2014/main" id="{18C45ABA-396C-8755-D4FE-95C905A11AA0}"/>
              </a:ext>
            </a:extLst>
          </p:cNvPr>
          <p:cNvSpPr>
            <a:spLocks noGrp="1"/>
          </p:cNvSpPr>
          <p:nvPr>
            <p:ph idx="1"/>
          </p:nvPr>
        </p:nvSpPr>
        <p:spPr/>
        <p:txBody>
          <a:bodyPr/>
          <a:lstStyle/>
          <a:p>
            <a:r>
              <a:rPr lang="en-US"/>
              <a:t>HTTP/1.1</a:t>
            </a:r>
          </a:p>
          <a:p>
            <a:r>
              <a:rPr lang="en-US"/>
              <a:t>HTTP/2</a:t>
            </a:r>
          </a:p>
          <a:p>
            <a:r>
              <a:rPr lang="en-US"/>
              <a:t>gRPC</a:t>
            </a:r>
            <a:endParaRPr lang="en-US" dirty="0"/>
          </a:p>
        </p:txBody>
      </p:sp>
    </p:spTree>
    <p:extLst>
      <p:ext uri="{BB962C8B-B14F-4D97-AF65-F5344CB8AC3E}">
        <p14:creationId xmlns:p14="http://schemas.microsoft.com/office/powerpoint/2010/main" val="2667474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6">
            <a:extLst>
              <a:ext uri="{FF2B5EF4-FFF2-40B4-BE49-F238E27FC236}">
                <a16:creationId xmlns:a16="http://schemas.microsoft.com/office/drawing/2014/main" id="{5A55AB40-B0D4-991B-62F6-24A667EDC359}"/>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8239" r="-1" b="3303"/>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5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 name="Rectangle 19">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CDC57656-A01F-4B32-B5C4-D171EDC97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CDEA49F7-1946-40FE-ACF9-81D0AC97C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3428999"/>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08B33C-3DF6-4CBE-0D57-8226982B41F4}"/>
              </a:ext>
            </a:extLst>
          </p:cNvPr>
          <p:cNvSpPr>
            <a:spLocks noGrp="1"/>
          </p:cNvSpPr>
          <p:nvPr>
            <p:ph type="title"/>
          </p:nvPr>
        </p:nvSpPr>
        <p:spPr>
          <a:xfrm>
            <a:off x="5874178" y="744909"/>
            <a:ext cx="5562600" cy="2455491"/>
          </a:xfrm>
        </p:spPr>
        <p:txBody>
          <a:bodyPr vert="horz" lIns="91440" tIns="45720" rIns="91440" bIns="45720" rtlCol="0" anchor="b">
            <a:normAutofit/>
          </a:bodyPr>
          <a:lstStyle/>
          <a:p>
            <a:r>
              <a:rPr lang="en-US" dirty="0"/>
              <a:t> </a:t>
            </a:r>
            <a:endParaRPr lang="en-US"/>
          </a:p>
        </p:txBody>
      </p:sp>
      <p:pic>
        <p:nvPicPr>
          <p:cNvPr id="9" name="Content Placeholder 8">
            <a:extLst>
              <a:ext uri="{FF2B5EF4-FFF2-40B4-BE49-F238E27FC236}">
                <a16:creationId xmlns:a16="http://schemas.microsoft.com/office/drawing/2014/main" id="{D1179829-5079-7CD4-3737-CA16E7BD3276}"/>
              </a:ext>
            </a:extLst>
          </p:cNvPr>
          <p:cNvPicPr>
            <a:picLocks noGrp="1" noChangeAspect="1"/>
          </p:cNvPicPr>
          <p:nvPr>
            <p:ph idx="1"/>
          </p:nvPr>
        </p:nvPicPr>
        <p:blipFill>
          <a:blip r:embed="rId5">
            <a:alphaModFix/>
            <a:extLst>
              <a:ext uri="{28A0092B-C50C-407E-A947-70E740481C1C}">
                <a14:useLocalDpi xmlns:a14="http://schemas.microsoft.com/office/drawing/2010/main" val="0"/>
              </a:ext>
            </a:extLst>
          </a:blip>
          <a:stretch>
            <a:fillRect/>
          </a:stretch>
        </p:blipFill>
        <p:spPr bwMode="auto">
          <a:xfrm>
            <a:off x="223634" y="1313357"/>
            <a:ext cx="5339162" cy="423128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36C55801-EC4D-8F4A-0E3F-8B044CBA172B}"/>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6169348" y="1958044"/>
            <a:ext cx="5413052" cy="3206646"/>
          </a:xfrm>
          <a:prstGeom prst="rect">
            <a:avLst/>
          </a:prstGeom>
        </p:spPr>
      </p:pic>
    </p:spTree>
    <p:extLst>
      <p:ext uri="{BB962C8B-B14F-4D97-AF65-F5344CB8AC3E}">
        <p14:creationId xmlns:p14="http://schemas.microsoft.com/office/powerpoint/2010/main" val="824211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F326-7E6D-E723-79FE-C3F2B5596A2A}"/>
              </a:ext>
            </a:extLst>
          </p:cNvPr>
          <p:cNvSpPr>
            <a:spLocks noGrp="1"/>
          </p:cNvSpPr>
          <p:nvPr>
            <p:ph type="title"/>
          </p:nvPr>
        </p:nvSpPr>
        <p:spPr/>
        <p:txBody>
          <a:bodyPr>
            <a:normAutofit/>
          </a:bodyPr>
          <a:lstStyle/>
          <a:p>
            <a:r>
              <a:rPr lang="en-US" dirty="0"/>
              <a:t>Service discovery</a:t>
            </a:r>
          </a:p>
        </p:txBody>
      </p:sp>
      <p:sp>
        <p:nvSpPr>
          <p:cNvPr id="3" name="Content Placeholder 2">
            <a:extLst>
              <a:ext uri="{FF2B5EF4-FFF2-40B4-BE49-F238E27FC236}">
                <a16:creationId xmlns:a16="http://schemas.microsoft.com/office/drawing/2014/main" id="{D80EDB20-197D-6783-3AF6-4FB2F5AC6734}"/>
              </a:ext>
            </a:extLst>
          </p:cNvPr>
          <p:cNvSpPr>
            <a:spLocks noGrp="1"/>
          </p:cNvSpPr>
          <p:nvPr>
            <p:ph idx="1"/>
          </p:nvPr>
        </p:nvSpPr>
        <p:spPr/>
        <p:txBody>
          <a:bodyPr/>
          <a:lstStyle/>
          <a:p>
            <a:r>
              <a:rPr lang="en-US" dirty="0"/>
              <a:t>Two main Service Discovery patterns:</a:t>
            </a:r>
          </a:p>
          <a:p>
            <a:pPr lvl="1"/>
            <a:r>
              <a:rPr lang="en-US" dirty="0"/>
              <a:t>Client-Side Discovery</a:t>
            </a:r>
          </a:p>
          <a:p>
            <a:pPr lvl="1"/>
            <a:r>
              <a:rPr lang="en-US" dirty="0"/>
              <a:t>Server-Side Discovery</a:t>
            </a:r>
          </a:p>
        </p:txBody>
      </p:sp>
    </p:spTree>
    <p:extLst>
      <p:ext uri="{BB962C8B-B14F-4D97-AF65-F5344CB8AC3E}">
        <p14:creationId xmlns:p14="http://schemas.microsoft.com/office/powerpoint/2010/main" val="3298643630"/>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454</TotalTime>
  <Words>4597</Words>
  <Application>Microsoft Office PowerPoint</Application>
  <PresentationFormat>Widescreen</PresentationFormat>
  <Paragraphs>224</Paragraphs>
  <Slides>43</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-apple-system</vt:lpstr>
      <vt:lpstr>Aptos</vt:lpstr>
      <vt:lpstr>Arial</vt:lpstr>
      <vt:lpstr>Avenir Next LT Pro</vt:lpstr>
      <vt:lpstr>AvenirNext LT Pro Medium</vt:lpstr>
      <vt:lpstr>Roboto</vt:lpstr>
      <vt:lpstr>BlockprintVTI</vt:lpstr>
      <vt:lpstr>Envoy</vt:lpstr>
      <vt:lpstr>Repository link</vt:lpstr>
      <vt:lpstr>Table of contents</vt:lpstr>
      <vt:lpstr>Microservices architecture </vt:lpstr>
      <vt:lpstr>PowerPoint Presentation</vt:lpstr>
      <vt:lpstr>Microservices communication </vt:lpstr>
      <vt:lpstr>PowerPoint Presentation</vt:lpstr>
      <vt:lpstr> </vt:lpstr>
      <vt:lpstr>Service discovery</vt:lpstr>
      <vt:lpstr>Client-side Discovery</vt:lpstr>
      <vt:lpstr>Server-side Discovery</vt:lpstr>
      <vt:lpstr>Service-to-service authentication</vt:lpstr>
      <vt:lpstr>Proxies &amp; Load Balancing</vt:lpstr>
      <vt:lpstr>Types of proxies &amp; Envoy</vt:lpstr>
      <vt:lpstr>Forward Proxy</vt:lpstr>
      <vt:lpstr>Edge Proxy</vt:lpstr>
      <vt:lpstr>Sidecar Proxy</vt:lpstr>
      <vt:lpstr>Key functions of a Layer 7 proxy</vt:lpstr>
      <vt:lpstr>Envoy’s load balancing</vt:lpstr>
      <vt:lpstr>Load balancing strategies</vt:lpstr>
      <vt:lpstr>Comparison between proxies - Envoy</vt:lpstr>
      <vt:lpstr>Envoy-Specific Concepts</vt:lpstr>
      <vt:lpstr>Issue that Envoy resolves and purpose</vt:lpstr>
      <vt:lpstr>Envoy’s traffic routing between services</vt:lpstr>
      <vt:lpstr>Version upgrades</vt:lpstr>
      <vt:lpstr>Multivariate testing</vt:lpstr>
      <vt:lpstr>Envoy’s handling of resilience features</vt:lpstr>
      <vt:lpstr>Envoy’s observability</vt:lpstr>
      <vt:lpstr>Envoy’s role in a service mesh</vt:lpstr>
      <vt:lpstr>PowerPoint Presentation</vt:lpstr>
      <vt:lpstr>Security implications of using a reverse proxy</vt:lpstr>
      <vt:lpstr>Envoy’s handling of TLS and mTLS terminations</vt:lpstr>
      <vt:lpstr>Authentication and Authorization policies </vt:lpstr>
      <vt:lpstr>Configuration &amp; Deployment</vt:lpstr>
      <vt:lpstr>How is typically Envoy deployed?</vt:lpstr>
      <vt:lpstr>Envoy’s config file structure</vt:lpstr>
      <vt:lpstr>Dynamic configuration and control plane interaction in Envoy</vt:lpstr>
      <vt:lpstr>Envoy’s integration with orchestration system like Kubernetes</vt:lpstr>
      <vt:lpstr>Performance &amp; Optimization</vt:lpstr>
      <vt:lpstr>Performance comparison</vt:lpstr>
      <vt:lpstr>{LINK TO QUIZ}</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Bozhidar Ivanov</dc:creator>
  <cp:lastModifiedBy>Bozhidar Ivanov</cp:lastModifiedBy>
  <cp:revision>8</cp:revision>
  <dcterms:created xsi:type="dcterms:W3CDTF">2025-01-02T18:58:48Z</dcterms:created>
  <dcterms:modified xsi:type="dcterms:W3CDTF">2025-01-05T14:07:27Z</dcterms:modified>
</cp:coreProperties>
</file>